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98" r:id="rId17"/>
    <p:sldId id="299" r:id="rId18"/>
    <p:sldId id="300" r:id="rId19"/>
    <p:sldId id="301" r:id="rId20"/>
    <p:sldId id="290" r:id="rId21"/>
    <p:sldId id="291" r:id="rId22"/>
    <p:sldId id="297" r:id="rId23"/>
    <p:sldId id="292" r:id="rId24"/>
    <p:sldId id="288" r:id="rId25"/>
    <p:sldId id="289" r:id="rId26"/>
    <p:sldId id="302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80" r:id="rId36"/>
    <p:sldId id="281" r:id="rId37"/>
    <p:sldId id="282" r:id="rId38"/>
    <p:sldId id="304" r:id="rId39"/>
    <p:sldId id="305" r:id="rId40"/>
    <p:sldId id="283" r:id="rId41"/>
    <p:sldId id="284" r:id="rId4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68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7B7E25-051C-49FE-AA8B-9E6E4FE6D950}" type="doc">
      <dgm:prSet loTypeId="urn:microsoft.com/office/officeart/2005/8/layout/vList3#2" loCatId="list" qsTypeId="urn:microsoft.com/office/officeart/2005/8/quickstyle/simple2" qsCatId="simple" csTypeId="urn:microsoft.com/office/officeart/2005/8/colors/colorful2" csCatId="colorful" phldr="1"/>
      <dgm:spPr/>
    </dgm:pt>
    <dgm:pt modelId="{DA71CAD5-8EA2-43C0-A013-FF1B77AE2CB2}">
      <dgm:prSet phldrT="[Texto]"/>
      <dgm:spPr/>
      <dgm:t>
        <a:bodyPr/>
        <a:lstStyle/>
        <a:p>
          <a:r>
            <a:rPr lang="es-MX" i="1" dirty="0" smtClean="0"/>
            <a:t>R. </a:t>
          </a:r>
          <a:r>
            <a:rPr lang="es-MX" i="1" dirty="0" err="1" smtClean="0"/>
            <a:t>prowazekii</a:t>
          </a:r>
          <a:r>
            <a:rPr lang="es-MX" dirty="0" smtClean="0"/>
            <a:t>. Agente etiológico del tifus epidémico, su principal vector es el piojo del cuerpo humano.</a:t>
          </a:r>
          <a:endParaRPr lang="es-MX" dirty="0"/>
        </a:p>
      </dgm:t>
    </dgm:pt>
    <dgm:pt modelId="{204D6004-04DB-4504-87D0-C616C0C5BCF5}" type="parTrans" cxnId="{5B19693A-8386-40C1-BB0A-9A4B4168436C}">
      <dgm:prSet/>
      <dgm:spPr/>
      <dgm:t>
        <a:bodyPr/>
        <a:lstStyle/>
        <a:p>
          <a:endParaRPr lang="es-MX"/>
        </a:p>
      </dgm:t>
    </dgm:pt>
    <dgm:pt modelId="{1481FE6C-0BB1-4378-8087-46B9C2068757}" type="sibTrans" cxnId="{5B19693A-8386-40C1-BB0A-9A4B4168436C}">
      <dgm:prSet/>
      <dgm:spPr/>
      <dgm:t>
        <a:bodyPr/>
        <a:lstStyle/>
        <a:p>
          <a:endParaRPr lang="es-MX"/>
        </a:p>
      </dgm:t>
    </dgm:pt>
    <dgm:pt modelId="{D91689CF-53D7-4851-BCBC-75A33ABB8AB0}">
      <dgm:prSet phldrT="[Texto]"/>
      <dgm:spPr/>
      <dgm:t>
        <a:bodyPr/>
        <a:lstStyle/>
        <a:p>
          <a:r>
            <a:rPr lang="es-MX" i="1" dirty="0" smtClean="0"/>
            <a:t>R. </a:t>
          </a:r>
          <a:r>
            <a:rPr lang="es-MX" i="1" dirty="0" err="1" smtClean="0"/>
            <a:t>typhi</a:t>
          </a:r>
          <a:r>
            <a:rPr lang="es-MX" dirty="0" smtClean="0"/>
            <a:t>: es el agente causal del tifus </a:t>
          </a:r>
          <a:r>
            <a:rPr lang="es-MX" dirty="0" err="1" smtClean="0"/>
            <a:t>murino</a:t>
          </a:r>
          <a:r>
            <a:rPr lang="es-MX" dirty="0" smtClean="0"/>
            <a:t> o endémico; los roedores son su principal reservorio y sus principales vectores son las pulgas de la rata y el gato.</a:t>
          </a:r>
          <a:endParaRPr lang="es-MX" dirty="0"/>
        </a:p>
      </dgm:t>
    </dgm:pt>
    <dgm:pt modelId="{0DE04142-0B41-405A-B725-C1E7D578A91C}" type="parTrans" cxnId="{59D3F373-0D39-4A4B-8D05-10B6F33E2880}">
      <dgm:prSet/>
      <dgm:spPr/>
      <dgm:t>
        <a:bodyPr/>
        <a:lstStyle/>
        <a:p>
          <a:endParaRPr lang="es-MX"/>
        </a:p>
      </dgm:t>
    </dgm:pt>
    <dgm:pt modelId="{8C18D424-0389-4573-8121-ECD9B2D0AF9E}" type="sibTrans" cxnId="{59D3F373-0D39-4A4B-8D05-10B6F33E2880}">
      <dgm:prSet/>
      <dgm:spPr/>
      <dgm:t>
        <a:bodyPr/>
        <a:lstStyle/>
        <a:p>
          <a:endParaRPr lang="es-MX"/>
        </a:p>
      </dgm:t>
    </dgm:pt>
    <dgm:pt modelId="{6D6CB816-175B-4A26-86C3-93A5218C73F8}">
      <dgm:prSet phldrT="[Texto]"/>
      <dgm:spPr/>
      <dgm:t>
        <a:bodyPr/>
        <a:lstStyle/>
        <a:p>
          <a:r>
            <a:rPr lang="es-MX" i="1" dirty="0" smtClean="0"/>
            <a:t>R. </a:t>
          </a:r>
          <a:r>
            <a:rPr lang="es-MX" i="1" dirty="0" err="1" smtClean="0"/>
            <a:t>rickettsii</a:t>
          </a:r>
          <a:r>
            <a:rPr lang="es-MX" dirty="0" smtClean="0"/>
            <a:t>: Causante de la fiebre manchada y transmitida por varias especies de garrapatas</a:t>
          </a:r>
          <a:endParaRPr lang="es-MX" dirty="0"/>
        </a:p>
      </dgm:t>
    </dgm:pt>
    <dgm:pt modelId="{20C81433-BBF0-45E0-A62C-9C66D9C8312D}" type="parTrans" cxnId="{5C671130-87AD-483F-A315-88360E5A796A}">
      <dgm:prSet/>
      <dgm:spPr/>
      <dgm:t>
        <a:bodyPr/>
        <a:lstStyle/>
        <a:p>
          <a:endParaRPr lang="es-MX"/>
        </a:p>
      </dgm:t>
    </dgm:pt>
    <dgm:pt modelId="{7A0222F2-2A44-4035-91DC-CF7843E83F1E}" type="sibTrans" cxnId="{5C671130-87AD-483F-A315-88360E5A796A}">
      <dgm:prSet/>
      <dgm:spPr/>
      <dgm:t>
        <a:bodyPr/>
        <a:lstStyle/>
        <a:p>
          <a:endParaRPr lang="es-MX"/>
        </a:p>
      </dgm:t>
    </dgm:pt>
    <dgm:pt modelId="{5372A2F8-9C20-4B3E-A245-2EC8890F8E09}" type="pres">
      <dgm:prSet presAssocID="{C67B7E25-051C-49FE-AA8B-9E6E4FE6D950}" presName="linearFlow" presStyleCnt="0">
        <dgm:presLayoutVars>
          <dgm:dir/>
          <dgm:resizeHandles val="exact"/>
        </dgm:presLayoutVars>
      </dgm:prSet>
      <dgm:spPr/>
    </dgm:pt>
    <dgm:pt modelId="{1C300CB3-501E-49C1-AF78-185BF311044D}" type="pres">
      <dgm:prSet presAssocID="{DA71CAD5-8EA2-43C0-A013-FF1B77AE2CB2}" presName="composite" presStyleCnt="0"/>
      <dgm:spPr/>
    </dgm:pt>
    <dgm:pt modelId="{434E7468-3E33-4F4C-B78C-7616EAA77397}" type="pres">
      <dgm:prSet presAssocID="{DA71CAD5-8EA2-43C0-A013-FF1B77AE2CB2}" presName="imgShp" presStyleLbl="fgImgPlace1" presStyleIdx="0" presStyleCnt="3"/>
      <dgm:spPr/>
    </dgm:pt>
    <dgm:pt modelId="{51376B5F-DB8C-4EF0-8B3F-8741BC2405C0}" type="pres">
      <dgm:prSet presAssocID="{DA71CAD5-8EA2-43C0-A013-FF1B77AE2CB2}" presName="txShp" presStyleLbl="node1" presStyleIdx="0" presStyleCnt="3" custScaleX="120647" custLinFactNeighborX="12636" custLinFactNeighborY="309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BD14F58-5F0F-4CC4-9FB4-BB6D8C76E6C3}" type="pres">
      <dgm:prSet presAssocID="{1481FE6C-0BB1-4378-8087-46B9C2068757}" presName="spacing" presStyleCnt="0"/>
      <dgm:spPr/>
    </dgm:pt>
    <dgm:pt modelId="{4DC239C8-6738-4132-B1EC-B33E5773D90B}" type="pres">
      <dgm:prSet presAssocID="{D91689CF-53D7-4851-BCBC-75A33ABB8AB0}" presName="composite" presStyleCnt="0"/>
      <dgm:spPr/>
    </dgm:pt>
    <dgm:pt modelId="{6F8A6D88-CCF3-49B5-94B0-BFF76969C712}" type="pres">
      <dgm:prSet presAssocID="{D91689CF-53D7-4851-BCBC-75A33ABB8AB0}" presName="imgShp" presStyleLbl="fgImgPlace1" presStyleIdx="1" presStyleCnt="3" custLinFactNeighborX="2075" custLinFactNeighborY="-2984"/>
      <dgm:spPr/>
    </dgm:pt>
    <dgm:pt modelId="{C48C7622-B5D9-4A70-BDF8-696995F8F963}" type="pres">
      <dgm:prSet presAssocID="{D91689CF-53D7-4851-BCBC-75A33ABB8AB0}" presName="txShp" presStyleLbl="node1" presStyleIdx="1" presStyleCnt="3" custScaleX="121024" custLinFactNeighborX="11716" custLinFactNeighborY="92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92CAEF7-6CB0-4E98-B392-B64E4D290B18}" type="pres">
      <dgm:prSet presAssocID="{8C18D424-0389-4573-8121-ECD9B2D0AF9E}" presName="spacing" presStyleCnt="0"/>
      <dgm:spPr/>
    </dgm:pt>
    <dgm:pt modelId="{A8471EBF-41E2-4DEB-8191-C074E7DD30C8}" type="pres">
      <dgm:prSet presAssocID="{6D6CB816-175B-4A26-86C3-93A5218C73F8}" presName="composite" presStyleCnt="0"/>
      <dgm:spPr/>
    </dgm:pt>
    <dgm:pt modelId="{2C3B1E37-F1A8-424B-BCFB-C6D65AB172A7}" type="pres">
      <dgm:prSet presAssocID="{6D6CB816-175B-4A26-86C3-93A5218C73F8}" presName="imgShp" presStyleLbl="fgImgPlace1" presStyleIdx="2" presStyleCnt="3"/>
      <dgm:spPr/>
    </dgm:pt>
    <dgm:pt modelId="{ECCEE19C-B1B2-4EF0-9CB3-9F4CB2EA01B3}" type="pres">
      <dgm:prSet presAssocID="{6D6CB816-175B-4A26-86C3-93A5218C73F8}" presName="txShp" presStyleLbl="node1" presStyleIdx="2" presStyleCnt="3" custScaleX="123683" custLinFactNeighborX="10604" custLinFactNeighborY="-140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59D3F373-0D39-4A4B-8D05-10B6F33E2880}" srcId="{C67B7E25-051C-49FE-AA8B-9E6E4FE6D950}" destId="{D91689CF-53D7-4851-BCBC-75A33ABB8AB0}" srcOrd="1" destOrd="0" parTransId="{0DE04142-0B41-405A-B725-C1E7D578A91C}" sibTransId="{8C18D424-0389-4573-8121-ECD9B2D0AF9E}"/>
    <dgm:cxn modelId="{51DB8AC9-9805-4CA5-B0CA-C87142FDA617}" type="presOf" srcId="{DA71CAD5-8EA2-43C0-A013-FF1B77AE2CB2}" destId="{51376B5F-DB8C-4EF0-8B3F-8741BC2405C0}" srcOrd="0" destOrd="0" presId="urn:microsoft.com/office/officeart/2005/8/layout/vList3#2"/>
    <dgm:cxn modelId="{5C671130-87AD-483F-A315-88360E5A796A}" srcId="{C67B7E25-051C-49FE-AA8B-9E6E4FE6D950}" destId="{6D6CB816-175B-4A26-86C3-93A5218C73F8}" srcOrd="2" destOrd="0" parTransId="{20C81433-BBF0-45E0-A62C-9C66D9C8312D}" sibTransId="{7A0222F2-2A44-4035-91DC-CF7843E83F1E}"/>
    <dgm:cxn modelId="{5B19693A-8386-40C1-BB0A-9A4B4168436C}" srcId="{C67B7E25-051C-49FE-AA8B-9E6E4FE6D950}" destId="{DA71CAD5-8EA2-43C0-A013-FF1B77AE2CB2}" srcOrd="0" destOrd="0" parTransId="{204D6004-04DB-4504-87D0-C616C0C5BCF5}" sibTransId="{1481FE6C-0BB1-4378-8087-46B9C2068757}"/>
    <dgm:cxn modelId="{1CCE6D57-022E-4B42-8536-B400BC4A3021}" type="presOf" srcId="{D91689CF-53D7-4851-BCBC-75A33ABB8AB0}" destId="{C48C7622-B5D9-4A70-BDF8-696995F8F963}" srcOrd="0" destOrd="0" presId="urn:microsoft.com/office/officeart/2005/8/layout/vList3#2"/>
    <dgm:cxn modelId="{88156683-3313-439F-BF33-79FB424C0562}" type="presOf" srcId="{C67B7E25-051C-49FE-AA8B-9E6E4FE6D950}" destId="{5372A2F8-9C20-4B3E-A245-2EC8890F8E09}" srcOrd="0" destOrd="0" presId="urn:microsoft.com/office/officeart/2005/8/layout/vList3#2"/>
    <dgm:cxn modelId="{EE588D71-0788-445A-B024-D0E07FB2691A}" type="presOf" srcId="{6D6CB816-175B-4A26-86C3-93A5218C73F8}" destId="{ECCEE19C-B1B2-4EF0-9CB3-9F4CB2EA01B3}" srcOrd="0" destOrd="0" presId="urn:microsoft.com/office/officeart/2005/8/layout/vList3#2"/>
    <dgm:cxn modelId="{2D309EA3-4883-41AF-A409-5047E4DE0138}" type="presParOf" srcId="{5372A2F8-9C20-4B3E-A245-2EC8890F8E09}" destId="{1C300CB3-501E-49C1-AF78-185BF311044D}" srcOrd="0" destOrd="0" presId="urn:microsoft.com/office/officeart/2005/8/layout/vList3#2"/>
    <dgm:cxn modelId="{A7C2E515-D632-41DA-874E-C8053690B9D1}" type="presParOf" srcId="{1C300CB3-501E-49C1-AF78-185BF311044D}" destId="{434E7468-3E33-4F4C-B78C-7616EAA77397}" srcOrd="0" destOrd="0" presId="urn:microsoft.com/office/officeart/2005/8/layout/vList3#2"/>
    <dgm:cxn modelId="{860DD8B8-0143-4E5C-87ED-59F7433C950F}" type="presParOf" srcId="{1C300CB3-501E-49C1-AF78-185BF311044D}" destId="{51376B5F-DB8C-4EF0-8B3F-8741BC2405C0}" srcOrd="1" destOrd="0" presId="urn:microsoft.com/office/officeart/2005/8/layout/vList3#2"/>
    <dgm:cxn modelId="{332952C4-D4AC-4A01-A602-8FEC0B195CE8}" type="presParOf" srcId="{5372A2F8-9C20-4B3E-A245-2EC8890F8E09}" destId="{0BD14F58-5F0F-4CC4-9FB4-BB6D8C76E6C3}" srcOrd="1" destOrd="0" presId="urn:microsoft.com/office/officeart/2005/8/layout/vList3#2"/>
    <dgm:cxn modelId="{D796A2E8-530A-45B6-BB74-1CD038065485}" type="presParOf" srcId="{5372A2F8-9C20-4B3E-A245-2EC8890F8E09}" destId="{4DC239C8-6738-4132-B1EC-B33E5773D90B}" srcOrd="2" destOrd="0" presId="urn:microsoft.com/office/officeart/2005/8/layout/vList3#2"/>
    <dgm:cxn modelId="{4746576D-3F9F-41F1-A5FF-7B8E31826040}" type="presParOf" srcId="{4DC239C8-6738-4132-B1EC-B33E5773D90B}" destId="{6F8A6D88-CCF3-49B5-94B0-BFF76969C712}" srcOrd="0" destOrd="0" presId="urn:microsoft.com/office/officeart/2005/8/layout/vList3#2"/>
    <dgm:cxn modelId="{991B6086-B831-44C4-ABE2-B0F7CD53B12A}" type="presParOf" srcId="{4DC239C8-6738-4132-B1EC-B33E5773D90B}" destId="{C48C7622-B5D9-4A70-BDF8-696995F8F963}" srcOrd="1" destOrd="0" presId="urn:microsoft.com/office/officeart/2005/8/layout/vList3#2"/>
    <dgm:cxn modelId="{6E548669-9ECD-4F7C-A10A-E53F2C7ED9D7}" type="presParOf" srcId="{5372A2F8-9C20-4B3E-A245-2EC8890F8E09}" destId="{692CAEF7-6CB0-4E98-B392-B64E4D290B18}" srcOrd="3" destOrd="0" presId="urn:microsoft.com/office/officeart/2005/8/layout/vList3#2"/>
    <dgm:cxn modelId="{A2C20A0C-C1AD-4038-B6DE-B64E65513766}" type="presParOf" srcId="{5372A2F8-9C20-4B3E-A245-2EC8890F8E09}" destId="{A8471EBF-41E2-4DEB-8191-C074E7DD30C8}" srcOrd="4" destOrd="0" presId="urn:microsoft.com/office/officeart/2005/8/layout/vList3#2"/>
    <dgm:cxn modelId="{AAE62278-80B8-4032-BB34-B3D15DB29366}" type="presParOf" srcId="{A8471EBF-41E2-4DEB-8191-C074E7DD30C8}" destId="{2C3B1E37-F1A8-424B-BCFB-C6D65AB172A7}" srcOrd="0" destOrd="0" presId="urn:microsoft.com/office/officeart/2005/8/layout/vList3#2"/>
    <dgm:cxn modelId="{7A224E76-0ADF-4202-A4B6-27927F9BB1EF}" type="presParOf" srcId="{A8471EBF-41E2-4DEB-8191-C074E7DD30C8}" destId="{ECCEE19C-B1B2-4EF0-9CB3-9F4CB2EA01B3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C0291D-DCFF-435C-AF49-4141FA8AFF8E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EBFB3AD9-3742-4035-8FC7-8039B070BE9E}">
      <dgm:prSet phldrT="[Texto]"/>
      <dgm:spPr/>
      <dgm:t>
        <a:bodyPr/>
        <a:lstStyle/>
        <a:p>
          <a:r>
            <a:rPr lang="es-MX" dirty="0" smtClean="0"/>
            <a:t>IFI</a:t>
          </a:r>
          <a:endParaRPr lang="es-MX" dirty="0"/>
        </a:p>
      </dgm:t>
    </dgm:pt>
    <dgm:pt modelId="{D74902C2-A6D8-41B9-86D9-038E74EA7CDB}" type="parTrans" cxnId="{DF14305F-1319-46E5-8228-224444F82C88}">
      <dgm:prSet/>
      <dgm:spPr/>
      <dgm:t>
        <a:bodyPr/>
        <a:lstStyle/>
        <a:p>
          <a:endParaRPr lang="es-MX"/>
        </a:p>
      </dgm:t>
    </dgm:pt>
    <dgm:pt modelId="{63EC02F8-5D5A-4E89-AC5A-E071FFD9AEFA}" type="sibTrans" cxnId="{DF14305F-1319-46E5-8228-224444F82C88}">
      <dgm:prSet/>
      <dgm:spPr/>
      <dgm:t>
        <a:bodyPr/>
        <a:lstStyle/>
        <a:p>
          <a:endParaRPr lang="es-MX"/>
        </a:p>
      </dgm:t>
    </dgm:pt>
    <dgm:pt modelId="{762F981F-D27C-4A39-A252-5741F0F0D1BD}">
      <dgm:prSet phldrT="[Texto]" custT="1"/>
      <dgm:spPr/>
      <dgm:t>
        <a:bodyPr/>
        <a:lstStyle/>
        <a:p>
          <a:r>
            <a:rPr lang="es-MX" sz="3200" dirty="0" smtClean="0"/>
            <a:t>Suero</a:t>
          </a:r>
          <a:endParaRPr lang="es-MX" sz="3200" dirty="0"/>
        </a:p>
      </dgm:t>
    </dgm:pt>
    <dgm:pt modelId="{64EC96D3-C25A-4402-8D69-6BCEF2A6D7C8}" type="parTrans" cxnId="{91379AE5-147A-43D6-896F-EB2E10884CEF}">
      <dgm:prSet/>
      <dgm:spPr/>
      <dgm:t>
        <a:bodyPr/>
        <a:lstStyle/>
        <a:p>
          <a:endParaRPr lang="es-MX"/>
        </a:p>
      </dgm:t>
    </dgm:pt>
    <dgm:pt modelId="{3BB1E099-877D-419E-91F5-6A86DE11DF0D}" type="sibTrans" cxnId="{91379AE5-147A-43D6-896F-EB2E10884CEF}">
      <dgm:prSet/>
      <dgm:spPr/>
      <dgm:t>
        <a:bodyPr/>
        <a:lstStyle/>
        <a:p>
          <a:endParaRPr lang="es-MX"/>
        </a:p>
      </dgm:t>
    </dgm:pt>
    <dgm:pt modelId="{1F1B9A37-12B0-4E13-B84E-DA170FD2585C}">
      <dgm:prSet phldrT="[Texto]"/>
      <dgm:spPr/>
      <dgm:t>
        <a:bodyPr/>
        <a:lstStyle/>
        <a:p>
          <a:r>
            <a:rPr lang="es-MX" dirty="0" smtClean="0"/>
            <a:t>PCR</a:t>
          </a:r>
          <a:endParaRPr lang="es-MX" dirty="0"/>
        </a:p>
      </dgm:t>
    </dgm:pt>
    <dgm:pt modelId="{048CF434-050D-4B64-B6D1-884BAE6F2BF9}" type="parTrans" cxnId="{9CDABD56-0842-42F3-90D8-06877F14C5EA}">
      <dgm:prSet/>
      <dgm:spPr/>
      <dgm:t>
        <a:bodyPr/>
        <a:lstStyle/>
        <a:p>
          <a:endParaRPr lang="es-MX"/>
        </a:p>
      </dgm:t>
    </dgm:pt>
    <dgm:pt modelId="{ACA30ABD-6C67-4E9E-97FF-615FDA9698B9}" type="sibTrans" cxnId="{9CDABD56-0842-42F3-90D8-06877F14C5EA}">
      <dgm:prSet/>
      <dgm:spPr/>
      <dgm:t>
        <a:bodyPr/>
        <a:lstStyle/>
        <a:p>
          <a:endParaRPr lang="es-MX"/>
        </a:p>
      </dgm:t>
    </dgm:pt>
    <dgm:pt modelId="{905F4FFC-27F6-49AF-B88E-A5F2A5741B3C}">
      <dgm:prSet phldrT="[Texto]" custT="1"/>
      <dgm:spPr/>
      <dgm:t>
        <a:bodyPr lIns="0" rIns="0"/>
        <a:lstStyle/>
        <a:p>
          <a:pPr>
            <a:spcAft>
              <a:spcPts val="0"/>
            </a:spcAft>
          </a:pPr>
          <a:r>
            <a:rPr lang="es-MX" sz="2800" dirty="0" smtClean="0"/>
            <a:t>Sangre</a:t>
          </a:r>
          <a:endParaRPr lang="es-MX" sz="2800" dirty="0"/>
        </a:p>
      </dgm:t>
    </dgm:pt>
    <dgm:pt modelId="{AC1C5B75-F652-47FB-8571-97248849C63B}" type="parTrans" cxnId="{833EA5AD-3056-470A-801E-A828A5E8D210}">
      <dgm:prSet/>
      <dgm:spPr/>
      <dgm:t>
        <a:bodyPr/>
        <a:lstStyle/>
        <a:p>
          <a:endParaRPr lang="es-MX"/>
        </a:p>
      </dgm:t>
    </dgm:pt>
    <dgm:pt modelId="{95C6F288-F210-40E3-9D1D-109D5F5A28E0}" type="sibTrans" cxnId="{833EA5AD-3056-470A-801E-A828A5E8D210}">
      <dgm:prSet/>
      <dgm:spPr/>
      <dgm:t>
        <a:bodyPr/>
        <a:lstStyle/>
        <a:p>
          <a:endParaRPr lang="es-MX"/>
        </a:p>
      </dgm:t>
    </dgm:pt>
    <dgm:pt modelId="{769D352E-3CEC-407E-8193-CBEECC97AA14}">
      <dgm:prSet custT="1"/>
      <dgm:spPr/>
      <dgm:t>
        <a:bodyPr lIns="0" rIns="0"/>
        <a:lstStyle/>
        <a:p>
          <a:pPr>
            <a:spcAft>
              <a:spcPts val="0"/>
            </a:spcAft>
          </a:pPr>
          <a:r>
            <a:rPr lang="es-MX" sz="2800" dirty="0" smtClean="0"/>
            <a:t>Tejido</a:t>
          </a:r>
        </a:p>
      </dgm:t>
    </dgm:pt>
    <dgm:pt modelId="{59758B06-2D73-49D8-8D01-FBE9BF8EEAA0}" type="parTrans" cxnId="{E599134A-9779-42A1-AE25-B550D94266AA}">
      <dgm:prSet/>
      <dgm:spPr/>
      <dgm:t>
        <a:bodyPr/>
        <a:lstStyle/>
        <a:p>
          <a:endParaRPr lang="es-MX"/>
        </a:p>
      </dgm:t>
    </dgm:pt>
    <dgm:pt modelId="{CCEFF2DA-B4E8-4D4D-8D94-B5BC0ACBA275}" type="sibTrans" cxnId="{E599134A-9779-42A1-AE25-B550D94266AA}">
      <dgm:prSet/>
      <dgm:spPr/>
      <dgm:t>
        <a:bodyPr/>
        <a:lstStyle/>
        <a:p>
          <a:endParaRPr lang="es-MX"/>
        </a:p>
      </dgm:t>
    </dgm:pt>
    <dgm:pt modelId="{D9BC72B0-C62D-426A-9162-7CDF3AB5E5A6}">
      <dgm:prSet custT="1"/>
      <dgm:spPr/>
      <dgm:t>
        <a:bodyPr lIns="0" rIns="0"/>
        <a:lstStyle/>
        <a:p>
          <a:pPr>
            <a:spcAft>
              <a:spcPts val="0"/>
            </a:spcAft>
          </a:pPr>
          <a:r>
            <a:rPr lang="es-MX" sz="2800" dirty="0" smtClean="0"/>
            <a:t>Biopsia</a:t>
          </a:r>
        </a:p>
      </dgm:t>
    </dgm:pt>
    <dgm:pt modelId="{A5611907-167F-414D-B0FC-8271781759EF}" type="parTrans" cxnId="{045DC3BB-7E3B-4DE7-9E36-EFB0AE975189}">
      <dgm:prSet/>
      <dgm:spPr/>
      <dgm:t>
        <a:bodyPr/>
        <a:lstStyle/>
        <a:p>
          <a:endParaRPr lang="es-MX"/>
        </a:p>
      </dgm:t>
    </dgm:pt>
    <dgm:pt modelId="{2549C8B1-90CF-4E45-82E1-3D1C8A327FFF}" type="sibTrans" cxnId="{045DC3BB-7E3B-4DE7-9E36-EFB0AE975189}">
      <dgm:prSet/>
      <dgm:spPr/>
      <dgm:t>
        <a:bodyPr/>
        <a:lstStyle/>
        <a:p>
          <a:endParaRPr lang="es-MX"/>
        </a:p>
      </dgm:t>
    </dgm:pt>
    <dgm:pt modelId="{1D193773-6F56-4FAE-90C7-FBD9A997D580}">
      <dgm:prSet custT="1"/>
      <dgm:spPr/>
      <dgm:t>
        <a:bodyPr lIns="0" rIns="0"/>
        <a:lstStyle/>
        <a:p>
          <a:pPr>
            <a:spcAft>
              <a:spcPts val="0"/>
            </a:spcAft>
          </a:pPr>
          <a:r>
            <a:rPr lang="es-MX" sz="2800" dirty="0" smtClean="0"/>
            <a:t>Líquido cefalorraquídeo</a:t>
          </a:r>
        </a:p>
      </dgm:t>
    </dgm:pt>
    <dgm:pt modelId="{0E78EFB8-0A4F-42C8-99AB-526214354E04}" type="parTrans" cxnId="{97AACF65-6E31-43E2-B355-14520191E0AB}">
      <dgm:prSet/>
      <dgm:spPr/>
      <dgm:t>
        <a:bodyPr/>
        <a:lstStyle/>
        <a:p>
          <a:endParaRPr lang="es-MX"/>
        </a:p>
      </dgm:t>
    </dgm:pt>
    <dgm:pt modelId="{D61A6F18-B9D5-4A61-AC87-C825B19C473B}" type="sibTrans" cxnId="{97AACF65-6E31-43E2-B355-14520191E0AB}">
      <dgm:prSet/>
      <dgm:spPr/>
      <dgm:t>
        <a:bodyPr/>
        <a:lstStyle/>
        <a:p>
          <a:endParaRPr lang="es-MX"/>
        </a:p>
      </dgm:t>
    </dgm:pt>
    <dgm:pt modelId="{6517B5E1-F13F-40B1-847D-BF14177E40A1}" type="pres">
      <dgm:prSet presAssocID="{3BC0291D-DCFF-435C-AF49-4141FA8AFF8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4312EEB7-5D98-427F-BFC3-B0BBAB328D11}" type="pres">
      <dgm:prSet presAssocID="{EBFB3AD9-3742-4035-8FC7-8039B070BE9E}" presName="linNode" presStyleCnt="0"/>
      <dgm:spPr/>
    </dgm:pt>
    <dgm:pt modelId="{5B12EFD2-F454-4EF6-A3E6-38147F4C6C14}" type="pres">
      <dgm:prSet presAssocID="{EBFB3AD9-3742-4035-8FC7-8039B070BE9E}" presName="parentText" presStyleLbl="node1" presStyleIdx="0" presStyleCnt="2" custScaleX="85186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79C6FB3-49A8-47AC-AED5-277574EB39CD}" type="pres">
      <dgm:prSet presAssocID="{EBFB3AD9-3742-4035-8FC7-8039B070BE9E}" presName="descendantText" presStyleLbl="alignAccFollowNode1" presStyleIdx="0" presStyleCnt="2" custScaleX="9459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3841FCC-F636-47FD-992E-FB5CFA032EAE}" type="pres">
      <dgm:prSet presAssocID="{63EC02F8-5D5A-4E89-AC5A-E071FFD9AEFA}" presName="sp" presStyleCnt="0"/>
      <dgm:spPr/>
    </dgm:pt>
    <dgm:pt modelId="{F3DC0593-2FC8-415A-A370-FF7F0A4E10CA}" type="pres">
      <dgm:prSet presAssocID="{1F1B9A37-12B0-4E13-B84E-DA170FD2585C}" presName="linNode" presStyleCnt="0"/>
      <dgm:spPr/>
    </dgm:pt>
    <dgm:pt modelId="{1F664B74-B125-4256-B299-C7DF49A118D6}" type="pres">
      <dgm:prSet presAssocID="{1F1B9A37-12B0-4E13-B84E-DA170FD2585C}" presName="parentText" presStyleLbl="node1" presStyleIdx="1" presStyleCnt="2" custScaleX="85186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B59EC42-C750-48D8-B319-A19EB8EA2CFB}" type="pres">
      <dgm:prSet presAssocID="{1F1B9A37-12B0-4E13-B84E-DA170FD2585C}" presName="descendantText" presStyleLbl="alignAccFollowNode1" presStyleIdx="1" presStyleCnt="2" custScaleX="9313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833EA5AD-3056-470A-801E-A828A5E8D210}" srcId="{1F1B9A37-12B0-4E13-B84E-DA170FD2585C}" destId="{905F4FFC-27F6-49AF-B88E-A5F2A5741B3C}" srcOrd="0" destOrd="0" parTransId="{AC1C5B75-F652-47FB-8571-97248849C63B}" sibTransId="{95C6F288-F210-40E3-9D1D-109D5F5A28E0}"/>
    <dgm:cxn modelId="{E599134A-9779-42A1-AE25-B550D94266AA}" srcId="{1F1B9A37-12B0-4E13-B84E-DA170FD2585C}" destId="{769D352E-3CEC-407E-8193-CBEECC97AA14}" srcOrd="1" destOrd="0" parTransId="{59758B06-2D73-49D8-8D01-FBE9BF8EEAA0}" sibTransId="{CCEFF2DA-B4E8-4D4D-8D94-B5BC0ACBA275}"/>
    <dgm:cxn modelId="{20D6AA75-D222-4876-898D-6626069A5780}" type="presOf" srcId="{EBFB3AD9-3742-4035-8FC7-8039B070BE9E}" destId="{5B12EFD2-F454-4EF6-A3E6-38147F4C6C14}" srcOrd="0" destOrd="0" presId="urn:microsoft.com/office/officeart/2005/8/layout/vList5"/>
    <dgm:cxn modelId="{3FD2FC5E-7133-4B72-B01C-5D2E79E4B804}" type="presOf" srcId="{D9BC72B0-C62D-426A-9162-7CDF3AB5E5A6}" destId="{6B59EC42-C750-48D8-B319-A19EB8EA2CFB}" srcOrd="0" destOrd="2" presId="urn:microsoft.com/office/officeart/2005/8/layout/vList5"/>
    <dgm:cxn modelId="{2FCC158D-9A1E-45AF-B316-408BE5796249}" type="presOf" srcId="{1F1B9A37-12B0-4E13-B84E-DA170FD2585C}" destId="{1F664B74-B125-4256-B299-C7DF49A118D6}" srcOrd="0" destOrd="0" presId="urn:microsoft.com/office/officeart/2005/8/layout/vList5"/>
    <dgm:cxn modelId="{C3844588-C6C8-4547-87A4-122DF7893850}" type="presOf" srcId="{769D352E-3CEC-407E-8193-CBEECC97AA14}" destId="{6B59EC42-C750-48D8-B319-A19EB8EA2CFB}" srcOrd="0" destOrd="1" presId="urn:microsoft.com/office/officeart/2005/8/layout/vList5"/>
    <dgm:cxn modelId="{045DC3BB-7E3B-4DE7-9E36-EFB0AE975189}" srcId="{1F1B9A37-12B0-4E13-B84E-DA170FD2585C}" destId="{D9BC72B0-C62D-426A-9162-7CDF3AB5E5A6}" srcOrd="2" destOrd="0" parTransId="{A5611907-167F-414D-B0FC-8271781759EF}" sibTransId="{2549C8B1-90CF-4E45-82E1-3D1C8A327FFF}"/>
    <dgm:cxn modelId="{02495881-ACA1-4F37-AEB9-3B8720F57E67}" type="presOf" srcId="{3BC0291D-DCFF-435C-AF49-4141FA8AFF8E}" destId="{6517B5E1-F13F-40B1-847D-BF14177E40A1}" srcOrd="0" destOrd="0" presId="urn:microsoft.com/office/officeart/2005/8/layout/vList5"/>
    <dgm:cxn modelId="{97AACF65-6E31-43E2-B355-14520191E0AB}" srcId="{1F1B9A37-12B0-4E13-B84E-DA170FD2585C}" destId="{1D193773-6F56-4FAE-90C7-FBD9A997D580}" srcOrd="3" destOrd="0" parTransId="{0E78EFB8-0A4F-42C8-99AB-526214354E04}" sibTransId="{D61A6F18-B9D5-4A61-AC87-C825B19C473B}"/>
    <dgm:cxn modelId="{E276309E-AB97-4DE9-AA60-3B0601D917C0}" type="presOf" srcId="{762F981F-D27C-4A39-A252-5741F0F0D1BD}" destId="{179C6FB3-49A8-47AC-AED5-277574EB39CD}" srcOrd="0" destOrd="0" presId="urn:microsoft.com/office/officeart/2005/8/layout/vList5"/>
    <dgm:cxn modelId="{7E126E01-CA9E-4235-922E-029DD7E03DCC}" type="presOf" srcId="{1D193773-6F56-4FAE-90C7-FBD9A997D580}" destId="{6B59EC42-C750-48D8-B319-A19EB8EA2CFB}" srcOrd="0" destOrd="3" presId="urn:microsoft.com/office/officeart/2005/8/layout/vList5"/>
    <dgm:cxn modelId="{91379AE5-147A-43D6-896F-EB2E10884CEF}" srcId="{EBFB3AD9-3742-4035-8FC7-8039B070BE9E}" destId="{762F981F-D27C-4A39-A252-5741F0F0D1BD}" srcOrd="0" destOrd="0" parTransId="{64EC96D3-C25A-4402-8D69-6BCEF2A6D7C8}" sibTransId="{3BB1E099-877D-419E-91F5-6A86DE11DF0D}"/>
    <dgm:cxn modelId="{DF14305F-1319-46E5-8228-224444F82C88}" srcId="{3BC0291D-DCFF-435C-AF49-4141FA8AFF8E}" destId="{EBFB3AD9-3742-4035-8FC7-8039B070BE9E}" srcOrd="0" destOrd="0" parTransId="{D74902C2-A6D8-41B9-86D9-038E74EA7CDB}" sibTransId="{63EC02F8-5D5A-4E89-AC5A-E071FFD9AEFA}"/>
    <dgm:cxn modelId="{9CDABD56-0842-42F3-90D8-06877F14C5EA}" srcId="{3BC0291D-DCFF-435C-AF49-4141FA8AFF8E}" destId="{1F1B9A37-12B0-4E13-B84E-DA170FD2585C}" srcOrd="1" destOrd="0" parTransId="{048CF434-050D-4B64-B6D1-884BAE6F2BF9}" sibTransId="{ACA30ABD-6C67-4E9E-97FF-615FDA9698B9}"/>
    <dgm:cxn modelId="{4CC4E97D-57F7-4778-A3B5-066D955C6F1A}" type="presOf" srcId="{905F4FFC-27F6-49AF-B88E-A5F2A5741B3C}" destId="{6B59EC42-C750-48D8-B319-A19EB8EA2CFB}" srcOrd="0" destOrd="0" presId="urn:microsoft.com/office/officeart/2005/8/layout/vList5"/>
    <dgm:cxn modelId="{2743C775-0D34-4B57-ABBF-C3CC84E5923B}" type="presParOf" srcId="{6517B5E1-F13F-40B1-847D-BF14177E40A1}" destId="{4312EEB7-5D98-427F-BFC3-B0BBAB328D11}" srcOrd="0" destOrd="0" presId="urn:microsoft.com/office/officeart/2005/8/layout/vList5"/>
    <dgm:cxn modelId="{7AB17397-E066-4BB6-99F8-5A1BB3B13AEC}" type="presParOf" srcId="{4312EEB7-5D98-427F-BFC3-B0BBAB328D11}" destId="{5B12EFD2-F454-4EF6-A3E6-38147F4C6C14}" srcOrd="0" destOrd="0" presId="urn:microsoft.com/office/officeart/2005/8/layout/vList5"/>
    <dgm:cxn modelId="{18E3EE34-BA09-4079-BD65-FC81899F83FB}" type="presParOf" srcId="{4312EEB7-5D98-427F-BFC3-B0BBAB328D11}" destId="{179C6FB3-49A8-47AC-AED5-277574EB39CD}" srcOrd="1" destOrd="0" presId="urn:microsoft.com/office/officeart/2005/8/layout/vList5"/>
    <dgm:cxn modelId="{80B766E6-56B7-4E82-A55B-3FC439F3EC15}" type="presParOf" srcId="{6517B5E1-F13F-40B1-847D-BF14177E40A1}" destId="{F3841FCC-F636-47FD-992E-FB5CFA032EAE}" srcOrd="1" destOrd="0" presId="urn:microsoft.com/office/officeart/2005/8/layout/vList5"/>
    <dgm:cxn modelId="{D9E3B253-205B-469C-9D01-9EA539CDAC6C}" type="presParOf" srcId="{6517B5E1-F13F-40B1-847D-BF14177E40A1}" destId="{F3DC0593-2FC8-415A-A370-FF7F0A4E10CA}" srcOrd="2" destOrd="0" presId="urn:microsoft.com/office/officeart/2005/8/layout/vList5"/>
    <dgm:cxn modelId="{E019EFFF-3689-40F3-B87C-C962B1257928}" type="presParOf" srcId="{F3DC0593-2FC8-415A-A370-FF7F0A4E10CA}" destId="{1F664B74-B125-4256-B299-C7DF49A118D6}" srcOrd="0" destOrd="0" presId="urn:microsoft.com/office/officeart/2005/8/layout/vList5"/>
    <dgm:cxn modelId="{48837AE0-E2B1-4704-8CA5-9173E95D3B62}" type="presParOf" srcId="{F3DC0593-2FC8-415A-A370-FF7F0A4E10CA}" destId="{6B59EC42-C750-48D8-B319-A19EB8EA2CF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583C6A-820B-4457-808C-7229A6294BBB}" type="doc">
      <dgm:prSet loTypeId="urn:microsoft.com/office/officeart/2005/8/layout/cycle3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4C8923A4-637B-4198-B28B-AAACEE8F2B26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Agente</a:t>
          </a:r>
          <a:endParaRPr lang="es-MX" dirty="0">
            <a:solidFill>
              <a:schemeClr val="tx1"/>
            </a:solidFill>
          </a:endParaRPr>
        </a:p>
      </dgm:t>
    </dgm:pt>
    <dgm:pt modelId="{ADCF97D0-ABAE-4A93-9F52-1B4DDDD08DDD}" type="parTrans" cxnId="{57A443A8-4582-477F-8C90-8D0D7526E87D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EBC2E764-CE46-41C0-8CB7-1857012F037B}" type="sibTrans" cxnId="{57A443A8-4582-477F-8C90-8D0D7526E87D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019F4A45-2C32-4E39-B67F-4280CC102537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Reservorio</a:t>
          </a:r>
          <a:endParaRPr lang="es-MX" dirty="0">
            <a:solidFill>
              <a:schemeClr val="tx1"/>
            </a:solidFill>
          </a:endParaRPr>
        </a:p>
      </dgm:t>
    </dgm:pt>
    <dgm:pt modelId="{C10625F0-3483-4543-B1B2-11337486AD24}" type="parTrans" cxnId="{33BA5CF9-F373-4E88-9FBA-6C52E414CB4D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48DF6E38-352B-4294-BE59-3F48EB3CAB25}" type="sibTrans" cxnId="{33BA5CF9-F373-4E88-9FBA-6C52E414CB4D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DFE7C232-92D4-47CE-A0A4-A0A46AD058BF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Puerta de salida</a:t>
          </a:r>
          <a:endParaRPr lang="es-MX" dirty="0">
            <a:solidFill>
              <a:schemeClr val="tx1"/>
            </a:solidFill>
          </a:endParaRPr>
        </a:p>
      </dgm:t>
    </dgm:pt>
    <dgm:pt modelId="{D89F40EB-DE1D-46B6-A37C-0FD0DCE18D43}" type="parTrans" cxnId="{70666B5F-434C-4C69-82A1-1CF237A69C89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2AA003E7-C996-476A-B3DA-7614F28151D8}" type="sibTrans" cxnId="{70666B5F-434C-4C69-82A1-1CF237A69C89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8B7DF2AE-D406-4AD4-B371-7BA521F1BFFD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Modo de transmisión</a:t>
          </a:r>
          <a:endParaRPr lang="es-MX" dirty="0">
            <a:solidFill>
              <a:schemeClr val="tx1"/>
            </a:solidFill>
          </a:endParaRPr>
        </a:p>
      </dgm:t>
    </dgm:pt>
    <dgm:pt modelId="{7D95C0CE-FEA6-4BA9-A595-4759652905BE}" type="parTrans" cxnId="{0713B01D-B2D0-4440-8F08-6B3A4B55974C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B3D1F3CE-3BFE-44C2-A298-8CE5866BECAE}" type="sibTrans" cxnId="{0713B01D-B2D0-4440-8F08-6B3A4B55974C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652CC500-4788-4CBD-B1C9-3DDF40841172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Puerta de entrada</a:t>
          </a:r>
          <a:endParaRPr lang="es-MX" dirty="0">
            <a:solidFill>
              <a:schemeClr val="tx1"/>
            </a:solidFill>
          </a:endParaRPr>
        </a:p>
      </dgm:t>
    </dgm:pt>
    <dgm:pt modelId="{6E458F6E-F3BC-495E-885D-C34D99CF246F}" type="parTrans" cxnId="{5757AEB1-E685-41C4-8C1B-112F0E3D25CB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B626FF36-1432-4DF9-8718-BF42D21C1EBC}" type="sibTrans" cxnId="{5757AEB1-E685-41C4-8C1B-112F0E3D25CB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EFECA767-5722-4495-9F1B-A40A8157A1EC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Hospedador</a:t>
          </a:r>
          <a:endParaRPr lang="es-MX" dirty="0">
            <a:solidFill>
              <a:schemeClr val="tx1"/>
            </a:solidFill>
          </a:endParaRPr>
        </a:p>
      </dgm:t>
    </dgm:pt>
    <dgm:pt modelId="{94B55301-5B29-4C54-92AE-48C3C4E274F2}" type="parTrans" cxnId="{8C06E1D2-B66F-44E6-AC62-4FF758924EEE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C1254D3C-2F67-42B5-B96D-07F7DE60EEFF}" type="sibTrans" cxnId="{8C06E1D2-B66F-44E6-AC62-4FF758924EEE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85C9668D-254C-4754-BCBC-5626AA4DA1EB}" type="pres">
      <dgm:prSet presAssocID="{57583C6A-820B-4457-808C-7229A6294BB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434FC271-BD65-4917-B0E4-AE2042A88A8E}" type="pres">
      <dgm:prSet presAssocID="{57583C6A-820B-4457-808C-7229A6294BBB}" presName="cycle" presStyleCnt="0"/>
      <dgm:spPr/>
    </dgm:pt>
    <dgm:pt modelId="{87E23715-4D08-4A22-B2A1-44808E9E61CB}" type="pres">
      <dgm:prSet presAssocID="{4C8923A4-637B-4198-B28B-AAACEE8F2B26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25C7FA7-67A7-470D-A424-1A675BBEA65A}" type="pres">
      <dgm:prSet presAssocID="{EBC2E764-CE46-41C0-8CB7-1857012F037B}" presName="sibTransFirstNode" presStyleLbl="bgShp" presStyleIdx="0" presStyleCnt="1"/>
      <dgm:spPr/>
      <dgm:t>
        <a:bodyPr/>
        <a:lstStyle/>
        <a:p>
          <a:endParaRPr lang="es-MX"/>
        </a:p>
      </dgm:t>
    </dgm:pt>
    <dgm:pt modelId="{24F3BD7D-C531-49D3-8114-C306F03882F2}" type="pres">
      <dgm:prSet presAssocID="{019F4A45-2C32-4E39-B67F-4280CC102537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D877284-C592-453A-8A11-2701B01F2CD8}" type="pres">
      <dgm:prSet presAssocID="{DFE7C232-92D4-47CE-A0A4-A0A46AD058BF}" presName="nodeFollowingNodes" presStyleLbl="node1" presStyleIdx="2" presStyleCnt="6" custRadScaleRad="99121" custRadScaleInc="-1574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5D434ED-A042-46A6-83BB-A4309DFB5C6E}" type="pres">
      <dgm:prSet presAssocID="{8B7DF2AE-D406-4AD4-B371-7BA521F1BFFD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0177781-E1F8-4CC8-B08F-63D99EA9EB58}" type="pres">
      <dgm:prSet presAssocID="{652CC500-4788-4CBD-B1C9-3DDF40841172}" presName="nodeFollowingNodes" presStyleLbl="node1" presStyleIdx="4" presStyleCnt="6" custRadScaleRad="100874" custRadScaleInc="1657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60F5FBE-3599-4F9B-9FC3-919DCD9C8AE0}" type="pres">
      <dgm:prSet presAssocID="{EFECA767-5722-4495-9F1B-A40A8157A1EC}" presName="nodeFollowingNodes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B2767B56-0073-4193-9CF8-371416A0A9BB}" type="presOf" srcId="{8B7DF2AE-D406-4AD4-B371-7BA521F1BFFD}" destId="{85D434ED-A042-46A6-83BB-A4309DFB5C6E}" srcOrd="0" destOrd="0" presId="urn:microsoft.com/office/officeart/2005/8/layout/cycle3"/>
    <dgm:cxn modelId="{51C6D1C8-2A78-498F-9B83-19B322AA1A08}" type="presOf" srcId="{652CC500-4788-4CBD-B1C9-3DDF40841172}" destId="{A0177781-E1F8-4CC8-B08F-63D99EA9EB58}" srcOrd="0" destOrd="0" presId="urn:microsoft.com/office/officeart/2005/8/layout/cycle3"/>
    <dgm:cxn modelId="{33BA5CF9-F373-4E88-9FBA-6C52E414CB4D}" srcId="{57583C6A-820B-4457-808C-7229A6294BBB}" destId="{019F4A45-2C32-4E39-B67F-4280CC102537}" srcOrd="1" destOrd="0" parTransId="{C10625F0-3483-4543-B1B2-11337486AD24}" sibTransId="{48DF6E38-352B-4294-BE59-3F48EB3CAB25}"/>
    <dgm:cxn modelId="{61D8160E-B80D-4151-B4CB-4523556949C1}" type="presOf" srcId="{EBC2E764-CE46-41C0-8CB7-1857012F037B}" destId="{A25C7FA7-67A7-470D-A424-1A675BBEA65A}" srcOrd="0" destOrd="0" presId="urn:microsoft.com/office/officeart/2005/8/layout/cycle3"/>
    <dgm:cxn modelId="{F6EA044E-0EDB-4653-BCAC-986D4554B8D0}" type="presOf" srcId="{57583C6A-820B-4457-808C-7229A6294BBB}" destId="{85C9668D-254C-4754-BCBC-5626AA4DA1EB}" srcOrd="0" destOrd="0" presId="urn:microsoft.com/office/officeart/2005/8/layout/cycle3"/>
    <dgm:cxn modelId="{3571E114-9EB9-4C30-BA8F-AA46B7705642}" type="presOf" srcId="{DFE7C232-92D4-47CE-A0A4-A0A46AD058BF}" destId="{7D877284-C592-453A-8A11-2701B01F2CD8}" srcOrd="0" destOrd="0" presId="urn:microsoft.com/office/officeart/2005/8/layout/cycle3"/>
    <dgm:cxn modelId="{4551A170-19D2-44B5-ACDB-CC65BA13FC75}" type="presOf" srcId="{EFECA767-5722-4495-9F1B-A40A8157A1EC}" destId="{560F5FBE-3599-4F9B-9FC3-919DCD9C8AE0}" srcOrd="0" destOrd="0" presId="urn:microsoft.com/office/officeart/2005/8/layout/cycle3"/>
    <dgm:cxn modelId="{1960E8BC-D0A0-432B-97A7-1E221A24E9F2}" type="presOf" srcId="{019F4A45-2C32-4E39-B67F-4280CC102537}" destId="{24F3BD7D-C531-49D3-8114-C306F03882F2}" srcOrd="0" destOrd="0" presId="urn:microsoft.com/office/officeart/2005/8/layout/cycle3"/>
    <dgm:cxn modelId="{57A443A8-4582-477F-8C90-8D0D7526E87D}" srcId="{57583C6A-820B-4457-808C-7229A6294BBB}" destId="{4C8923A4-637B-4198-B28B-AAACEE8F2B26}" srcOrd="0" destOrd="0" parTransId="{ADCF97D0-ABAE-4A93-9F52-1B4DDDD08DDD}" sibTransId="{EBC2E764-CE46-41C0-8CB7-1857012F037B}"/>
    <dgm:cxn modelId="{70666B5F-434C-4C69-82A1-1CF237A69C89}" srcId="{57583C6A-820B-4457-808C-7229A6294BBB}" destId="{DFE7C232-92D4-47CE-A0A4-A0A46AD058BF}" srcOrd="2" destOrd="0" parTransId="{D89F40EB-DE1D-46B6-A37C-0FD0DCE18D43}" sibTransId="{2AA003E7-C996-476A-B3DA-7614F28151D8}"/>
    <dgm:cxn modelId="{5757AEB1-E685-41C4-8C1B-112F0E3D25CB}" srcId="{57583C6A-820B-4457-808C-7229A6294BBB}" destId="{652CC500-4788-4CBD-B1C9-3DDF40841172}" srcOrd="4" destOrd="0" parTransId="{6E458F6E-F3BC-495E-885D-C34D99CF246F}" sibTransId="{B626FF36-1432-4DF9-8718-BF42D21C1EBC}"/>
    <dgm:cxn modelId="{00467071-020B-499A-9E6C-84945005CD00}" type="presOf" srcId="{4C8923A4-637B-4198-B28B-AAACEE8F2B26}" destId="{87E23715-4D08-4A22-B2A1-44808E9E61CB}" srcOrd="0" destOrd="0" presId="urn:microsoft.com/office/officeart/2005/8/layout/cycle3"/>
    <dgm:cxn modelId="{8C06E1D2-B66F-44E6-AC62-4FF758924EEE}" srcId="{57583C6A-820B-4457-808C-7229A6294BBB}" destId="{EFECA767-5722-4495-9F1B-A40A8157A1EC}" srcOrd="5" destOrd="0" parTransId="{94B55301-5B29-4C54-92AE-48C3C4E274F2}" sibTransId="{C1254D3C-2F67-42B5-B96D-07F7DE60EEFF}"/>
    <dgm:cxn modelId="{0713B01D-B2D0-4440-8F08-6B3A4B55974C}" srcId="{57583C6A-820B-4457-808C-7229A6294BBB}" destId="{8B7DF2AE-D406-4AD4-B371-7BA521F1BFFD}" srcOrd="3" destOrd="0" parTransId="{7D95C0CE-FEA6-4BA9-A595-4759652905BE}" sibTransId="{B3D1F3CE-3BFE-44C2-A298-8CE5866BECAE}"/>
    <dgm:cxn modelId="{8465A845-011C-4B42-8D72-19DACF64D4EB}" type="presParOf" srcId="{85C9668D-254C-4754-BCBC-5626AA4DA1EB}" destId="{434FC271-BD65-4917-B0E4-AE2042A88A8E}" srcOrd="0" destOrd="0" presId="urn:microsoft.com/office/officeart/2005/8/layout/cycle3"/>
    <dgm:cxn modelId="{76923FD9-2BCF-4081-9C73-3B22C342FDC1}" type="presParOf" srcId="{434FC271-BD65-4917-B0E4-AE2042A88A8E}" destId="{87E23715-4D08-4A22-B2A1-44808E9E61CB}" srcOrd="0" destOrd="0" presId="urn:microsoft.com/office/officeart/2005/8/layout/cycle3"/>
    <dgm:cxn modelId="{30724D0D-226A-45F7-A9E2-0FD11F33A59C}" type="presParOf" srcId="{434FC271-BD65-4917-B0E4-AE2042A88A8E}" destId="{A25C7FA7-67A7-470D-A424-1A675BBEA65A}" srcOrd="1" destOrd="0" presId="urn:microsoft.com/office/officeart/2005/8/layout/cycle3"/>
    <dgm:cxn modelId="{23C125C5-BDF5-407C-B700-0D56779F4F71}" type="presParOf" srcId="{434FC271-BD65-4917-B0E4-AE2042A88A8E}" destId="{24F3BD7D-C531-49D3-8114-C306F03882F2}" srcOrd="2" destOrd="0" presId="urn:microsoft.com/office/officeart/2005/8/layout/cycle3"/>
    <dgm:cxn modelId="{7DC40353-7A72-44B1-AD1A-8B6C70476605}" type="presParOf" srcId="{434FC271-BD65-4917-B0E4-AE2042A88A8E}" destId="{7D877284-C592-453A-8A11-2701B01F2CD8}" srcOrd="3" destOrd="0" presId="urn:microsoft.com/office/officeart/2005/8/layout/cycle3"/>
    <dgm:cxn modelId="{D590BC10-1349-4D58-846A-3010DA876B07}" type="presParOf" srcId="{434FC271-BD65-4917-B0E4-AE2042A88A8E}" destId="{85D434ED-A042-46A6-83BB-A4309DFB5C6E}" srcOrd="4" destOrd="0" presId="urn:microsoft.com/office/officeart/2005/8/layout/cycle3"/>
    <dgm:cxn modelId="{95DB39DC-25A3-4A7A-AFC2-079CA296CAEA}" type="presParOf" srcId="{434FC271-BD65-4917-B0E4-AE2042A88A8E}" destId="{A0177781-E1F8-4CC8-B08F-63D99EA9EB58}" srcOrd="5" destOrd="0" presId="urn:microsoft.com/office/officeart/2005/8/layout/cycle3"/>
    <dgm:cxn modelId="{CD0CF89B-CCD8-464F-92B6-E925D376694E}" type="presParOf" srcId="{434FC271-BD65-4917-B0E4-AE2042A88A8E}" destId="{560F5FBE-3599-4F9B-9FC3-919DCD9C8AE0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376B5F-DB8C-4EF0-8B3F-8741BC2405C0}">
      <dsp:nvSpPr>
        <dsp:cNvPr id="0" name=""/>
        <dsp:cNvSpPr/>
      </dsp:nvSpPr>
      <dsp:spPr>
        <a:xfrm rot="10800000">
          <a:off x="1667881" y="35819"/>
          <a:ext cx="7317142" cy="112931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9799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i="1" kern="1200" dirty="0" smtClean="0"/>
            <a:t>R. </a:t>
          </a:r>
          <a:r>
            <a:rPr lang="es-MX" sz="2200" i="1" kern="1200" dirty="0" err="1" smtClean="0"/>
            <a:t>prowazekii</a:t>
          </a:r>
          <a:r>
            <a:rPr lang="es-MX" sz="2200" kern="1200" dirty="0" smtClean="0"/>
            <a:t>. Agente etiológico del tifus epidémico, su principal vector es el piojo del cuerpo humano.</a:t>
          </a:r>
          <a:endParaRPr lang="es-MX" sz="2200" kern="1200" dirty="0"/>
        </a:p>
      </dsp:txBody>
      <dsp:txXfrm rot="10800000">
        <a:off x="1950209" y="35819"/>
        <a:ext cx="7034814" cy="1129312"/>
      </dsp:txXfrm>
    </dsp:sp>
    <dsp:sp modelId="{434E7468-3E33-4F4C-B78C-7616EAA77397}">
      <dsp:nvSpPr>
        <dsp:cNvPr id="0" name=""/>
        <dsp:cNvSpPr/>
      </dsp:nvSpPr>
      <dsp:spPr>
        <a:xfrm>
          <a:off x="962973" y="923"/>
          <a:ext cx="1129312" cy="1129312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48C7622-B5D9-4A70-BDF8-696995F8F963}">
      <dsp:nvSpPr>
        <dsp:cNvPr id="0" name=""/>
        <dsp:cNvSpPr/>
      </dsp:nvSpPr>
      <dsp:spPr>
        <a:xfrm rot="10800000">
          <a:off x="1600651" y="1477778"/>
          <a:ext cx="7340006" cy="1129312"/>
        </a:xfrm>
        <a:prstGeom prst="homePlate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9799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i="1" kern="1200" dirty="0" smtClean="0"/>
            <a:t>R. </a:t>
          </a:r>
          <a:r>
            <a:rPr lang="es-MX" sz="2200" i="1" kern="1200" dirty="0" err="1" smtClean="0"/>
            <a:t>typhi</a:t>
          </a:r>
          <a:r>
            <a:rPr lang="es-MX" sz="2200" kern="1200" dirty="0" smtClean="0"/>
            <a:t>: es el agente causal del tifus </a:t>
          </a:r>
          <a:r>
            <a:rPr lang="es-MX" sz="2200" kern="1200" dirty="0" err="1" smtClean="0"/>
            <a:t>murino</a:t>
          </a:r>
          <a:r>
            <a:rPr lang="es-MX" sz="2200" kern="1200" dirty="0" smtClean="0"/>
            <a:t> o endémico; los roedores son su principal reservorio y sus principales vectores son las pulgas de la rata y el gato.</a:t>
          </a:r>
          <a:endParaRPr lang="es-MX" sz="2200" kern="1200" dirty="0"/>
        </a:p>
      </dsp:txBody>
      <dsp:txXfrm rot="10800000">
        <a:off x="1882979" y="1477778"/>
        <a:ext cx="7057678" cy="1129312"/>
      </dsp:txXfrm>
    </dsp:sp>
    <dsp:sp modelId="{6F8A6D88-CCF3-49B5-94B0-BFF76969C712}">
      <dsp:nvSpPr>
        <dsp:cNvPr id="0" name=""/>
        <dsp:cNvSpPr/>
      </dsp:nvSpPr>
      <dsp:spPr>
        <a:xfrm>
          <a:off x="986406" y="1433645"/>
          <a:ext cx="1129312" cy="1129312"/>
        </a:xfrm>
        <a:prstGeom prst="ellipse">
          <a:avLst/>
        </a:prstGeom>
        <a:solidFill>
          <a:schemeClr val="accent2">
            <a:tint val="50000"/>
            <a:hueOff val="2501437"/>
            <a:satOff val="-2237"/>
            <a:lumOff val="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CCEE19C-B1B2-4EF0-9CB3-9F4CB2EA01B3}">
      <dsp:nvSpPr>
        <dsp:cNvPr id="0" name=""/>
        <dsp:cNvSpPr/>
      </dsp:nvSpPr>
      <dsp:spPr>
        <a:xfrm rot="10800000">
          <a:off x="1452576" y="2917942"/>
          <a:ext cx="7501272" cy="1129312"/>
        </a:xfrm>
        <a:prstGeom prst="homePlat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9799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i="1" kern="1200" dirty="0" smtClean="0"/>
            <a:t>R. </a:t>
          </a:r>
          <a:r>
            <a:rPr lang="es-MX" sz="2200" i="1" kern="1200" dirty="0" err="1" smtClean="0"/>
            <a:t>rickettsii</a:t>
          </a:r>
          <a:r>
            <a:rPr lang="es-MX" sz="2200" kern="1200" dirty="0" smtClean="0"/>
            <a:t>: Causante de la fiebre manchada y transmitida por varias especies de garrapatas</a:t>
          </a:r>
          <a:endParaRPr lang="es-MX" sz="2200" kern="1200" dirty="0"/>
        </a:p>
      </dsp:txBody>
      <dsp:txXfrm rot="10800000">
        <a:off x="1734904" y="2917942"/>
        <a:ext cx="7218944" cy="1129312"/>
      </dsp:txXfrm>
    </dsp:sp>
    <dsp:sp modelId="{2C3B1E37-F1A8-424B-BCFB-C6D65AB172A7}">
      <dsp:nvSpPr>
        <dsp:cNvPr id="0" name=""/>
        <dsp:cNvSpPr/>
      </dsp:nvSpPr>
      <dsp:spPr>
        <a:xfrm>
          <a:off x="962973" y="2933764"/>
          <a:ext cx="1129312" cy="1129312"/>
        </a:xfrm>
        <a:prstGeom prst="ellipse">
          <a:avLst/>
        </a:prstGeom>
        <a:solidFill>
          <a:schemeClr val="accent2">
            <a:tint val="50000"/>
            <a:hueOff val="5002875"/>
            <a:satOff val="-4473"/>
            <a:lumOff val="1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9C6FB3-49A8-47AC-AED5-277574EB39CD}">
      <dsp:nvSpPr>
        <dsp:cNvPr id="0" name=""/>
        <dsp:cNvSpPr/>
      </dsp:nvSpPr>
      <dsp:spPr>
        <a:xfrm rot="5400000">
          <a:off x="3488168" y="-992333"/>
          <a:ext cx="1585912" cy="3967157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3200" kern="1200" dirty="0" smtClean="0"/>
            <a:t>Suero</a:t>
          </a:r>
          <a:endParaRPr lang="es-MX" sz="3200" kern="1200" dirty="0"/>
        </a:p>
      </dsp:txBody>
      <dsp:txXfrm rot="-5400000">
        <a:off x="2297546" y="275707"/>
        <a:ext cx="3889739" cy="1431076"/>
      </dsp:txXfrm>
    </dsp:sp>
    <dsp:sp modelId="{5B12EFD2-F454-4EF6-A3E6-38147F4C6C14}">
      <dsp:nvSpPr>
        <dsp:cNvPr id="0" name=""/>
        <dsp:cNvSpPr/>
      </dsp:nvSpPr>
      <dsp:spPr>
        <a:xfrm>
          <a:off x="288023" y="49"/>
          <a:ext cx="2009522" cy="198239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500" kern="1200" dirty="0" smtClean="0"/>
            <a:t>IFI</a:t>
          </a:r>
          <a:endParaRPr lang="es-MX" sz="6500" kern="1200" dirty="0"/>
        </a:p>
      </dsp:txBody>
      <dsp:txXfrm>
        <a:off x="384795" y="96821"/>
        <a:ext cx="1815978" cy="1788846"/>
      </dsp:txXfrm>
    </dsp:sp>
    <dsp:sp modelId="{6B59EC42-C750-48D8-B319-A19EB8EA2CFB}">
      <dsp:nvSpPr>
        <dsp:cNvPr id="0" name=""/>
        <dsp:cNvSpPr/>
      </dsp:nvSpPr>
      <dsp:spPr>
        <a:xfrm rot="5400000">
          <a:off x="3457449" y="1119895"/>
          <a:ext cx="1585912" cy="3905719"/>
        </a:xfrm>
        <a:prstGeom prst="round2Same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3825" rIns="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es-MX" sz="2800" kern="1200" dirty="0" smtClean="0"/>
            <a:t>Sangre</a:t>
          </a:r>
          <a:endParaRPr lang="es-MX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es-MX" sz="2800" kern="1200" dirty="0" smtClean="0"/>
            <a:t>Tejido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es-MX" sz="2800" kern="1200" dirty="0" smtClean="0"/>
            <a:t>Biopsia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es-MX" sz="2800" kern="1200" dirty="0" smtClean="0"/>
            <a:t>Líquido cefalorraquídeo</a:t>
          </a:r>
        </a:p>
      </dsp:txBody>
      <dsp:txXfrm rot="-5400000">
        <a:off x="2297546" y="2357216"/>
        <a:ext cx="3828301" cy="1431076"/>
      </dsp:txXfrm>
    </dsp:sp>
    <dsp:sp modelId="{1F664B74-B125-4256-B299-C7DF49A118D6}">
      <dsp:nvSpPr>
        <dsp:cNvPr id="0" name=""/>
        <dsp:cNvSpPr/>
      </dsp:nvSpPr>
      <dsp:spPr>
        <a:xfrm>
          <a:off x="288023" y="2081559"/>
          <a:ext cx="2009522" cy="1982390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6500" kern="1200" dirty="0" smtClean="0"/>
            <a:t>PCR</a:t>
          </a:r>
          <a:endParaRPr lang="es-MX" sz="6500" kern="1200" dirty="0"/>
        </a:p>
      </dsp:txBody>
      <dsp:txXfrm>
        <a:off x="384795" y="2178331"/>
        <a:ext cx="1815978" cy="17888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5C7FA7-67A7-470D-A424-1A675BBEA65A}">
      <dsp:nvSpPr>
        <dsp:cNvPr id="0" name=""/>
        <dsp:cNvSpPr/>
      </dsp:nvSpPr>
      <dsp:spPr>
        <a:xfrm>
          <a:off x="1013412" y="-3070"/>
          <a:ext cx="4069174" cy="4069174"/>
        </a:xfrm>
        <a:prstGeom prst="circularArrow">
          <a:avLst>
            <a:gd name="adj1" fmla="val 5274"/>
            <a:gd name="adj2" fmla="val 312630"/>
            <a:gd name="adj3" fmla="val 14264564"/>
            <a:gd name="adj4" fmla="val 17105730"/>
            <a:gd name="adj5" fmla="val 5477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E23715-4D08-4A22-B2A1-44808E9E61CB}">
      <dsp:nvSpPr>
        <dsp:cNvPr id="0" name=""/>
        <dsp:cNvSpPr/>
      </dsp:nvSpPr>
      <dsp:spPr>
        <a:xfrm>
          <a:off x="2290464" y="2451"/>
          <a:ext cx="1515070" cy="75753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>
              <a:solidFill>
                <a:schemeClr val="tx1"/>
              </a:solidFill>
            </a:rPr>
            <a:t>Agente</a:t>
          </a:r>
          <a:endParaRPr lang="es-MX" sz="1900" kern="1200" dirty="0">
            <a:solidFill>
              <a:schemeClr val="tx1"/>
            </a:solidFill>
          </a:endParaRPr>
        </a:p>
      </dsp:txBody>
      <dsp:txXfrm>
        <a:off x="2327444" y="39431"/>
        <a:ext cx="1441110" cy="683575"/>
      </dsp:txXfrm>
    </dsp:sp>
    <dsp:sp modelId="{24F3BD7D-C531-49D3-8114-C306F03882F2}">
      <dsp:nvSpPr>
        <dsp:cNvPr id="0" name=""/>
        <dsp:cNvSpPr/>
      </dsp:nvSpPr>
      <dsp:spPr>
        <a:xfrm>
          <a:off x="3720082" y="827842"/>
          <a:ext cx="1515070" cy="757535"/>
        </a:xfrm>
        <a:prstGeom prst="roundRect">
          <a:avLst/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>
              <a:solidFill>
                <a:schemeClr val="tx1"/>
              </a:solidFill>
            </a:rPr>
            <a:t>Reservorio</a:t>
          </a:r>
          <a:endParaRPr lang="es-MX" sz="1900" kern="1200" dirty="0">
            <a:solidFill>
              <a:schemeClr val="tx1"/>
            </a:solidFill>
          </a:endParaRPr>
        </a:p>
      </dsp:txBody>
      <dsp:txXfrm>
        <a:off x="3757062" y="864822"/>
        <a:ext cx="1441110" cy="683575"/>
      </dsp:txXfrm>
    </dsp:sp>
    <dsp:sp modelId="{7D877284-C592-453A-8A11-2701B01F2CD8}">
      <dsp:nvSpPr>
        <dsp:cNvPr id="0" name=""/>
        <dsp:cNvSpPr/>
      </dsp:nvSpPr>
      <dsp:spPr>
        <a:xfrm>
          <a:off x="3808601" y="2263677"/>
          <a:ext cx="1515070" cy="757535"/>
        </a:xfrm>
        <a:prstGeom prst="roundRect">
          <a:avLst/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>
              <a:solidFill>
                <a:schemeClr val="tx1"/>
              </a:solidFill>
            </a:rPr>
            <a:t>Puerta de salida</a:t>
          </a:r>
          <a:endParaRPr lang="es-MX" sz="1900" kern="1200" dirty="0">
            <a:solidFill>
              <a:schemeClr val="tx1"/>
            </a:solidFill>
          </a:endParaRPr>
        </a:p>
      </dsp:txBody>
      <dsp:txXfrm>
        <a:off x="3845581" y="2300657"/>
        <a:ext cx="1441110" cy="683575"/>
      </dsp:txXfrm>
    </dsp:sp>
    <dsp:sp modelId="{85D434ED-A042-46A6-83BB-A4309DFB5C6E}">
      <dsp:nvSpPr>
        <dsp:cNvPr id="0" name=""/>
        <dsp:cNvSpPr/>
      </dsp:nvSpPr>
      <dsp:spPr>
        <a:xfrm>
          <a:off x="2290464" y="3304013"/>
          <a:ext cx="1515070" cy="757535"/>
        </a:xfrm>
        <a:prstGeom prst="roundRect">
          <a:avLst/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>
              <a:solidFill>
                <a:schemeClr val="tx1"/>
              </a:solidFill>
            </a:rPr>
            <a:t>Modo de transmisión</a:t>
          </a:r>
          <a:endParaRPr lang="es-MX" sz="1900" kern="1200" dirty="0">
            <a:solidFill>
              <a:schemeClr val="tx1"/>
            </a:solidFill>
          </a:endParaRPr>
        </a:p>
      </dsp:txBody>
      <dsp:txXfrm>
        <a:off x="2327444" y="3340993"/>
        <a:ext cx="1441110" cy="683575"/>
      </dsp:txXfrm>
    </dsp:sp>
    <dsp:sp modelId="{A0177781-E1F8-4CC8-B08F-63D99EA9EB58}">
      <dsp:nvSpPr>
        <dsp:cNvPr id="0" name=""/>
        <dsp:cNvSpPr/>
      </dsp:nvSpPr>
      <dsp:spPr>
        <a:xfrm>
          <a:off x="740850" y="2262834"/>
          <a:ext cx="1515070" cy="757535"/>
        </a:xfrm>
        <a:prstGeom prst="roundRect">
          <a:avLst/>
        </a:prstGeom>
        <a:solidFill>
          <a:schemeClr val="accent5">
            <a:hueOff val="-7947101"/>
            <a:satOff val="31849"/>
            <a:lumOff val="69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>
              <a:solidFill>
                <a:schemeClr val="tx1"/>
              </a:solidFill>
            </a:rPr>
            <a:t>Puerta de entrada</a:t>
          </a:r>
          <a:endParaRPr lang="es-MX" sz="1900" kern="1200" dirty="0">
            <a:solidFill>
              <a:schemeClr val="tx1"/>
            </a:solidFill>
          </a:endParaRPr>
        </a:p>
      </dsp:txBody>
      <dsp:txXfrm>
        <a:off x="777830" y="2299814"/>
        <a:ext cx="1441110" cy="683575"/>
      </dsp:txXfrm>
    </dsp:sp>
    <dsp:sp modelId="{560F5FBE-3599-4F9B-9FC3-919DCD9C8AE0}">
      <dsp:nvSpPr>
        <dsp:cNvPr id="0" name=""/>
        <dsp:cNvSpPr/>
      </dsp:nvSpPr>
      <dsp:spPr>
        <a:xfrm>
          <a:off x="860846" y="827842"/>
          <a:ext cx="1515070" cy="757535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>
              <a:solidFill>
                <a:schemeClr val="tx1"/>
              </a:solidFill>
            </a:rPr>
            <a:t>Hospedador</a:t>
          </a:r>
          <a:endParaRPr lang="es-MX" sz="1900" kern="1200" dirty="0">
            <a:solidFill>
              <a:schemeClr val="tx1"/>
            </a:solidFill>
          </a:endParaRPr>
        </a:p>
      </dsp:txBody>
      <dsp:txXfrm>
        <a:off x="897826" y="864822"/>
        <a:ext cx="1441110" cy="683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955E1-3297-4185-92F1-A422BE7BEBA2}" type="datetimeFigureOut">
              <a:rPr lang="es-MX" smtClean="0"/>
              <a:t>23/08/2018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30713-23F1-4EC3-B581-257D1CD6A87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08016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955E1-3297-4185-92F1-A422BE7BEBA2}" type="datetimeFigureOut">
              <a:rPr lang="es-MX" smtClean="0"/>
              <a:t>23/08/2018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30713-23F1-4EC3-B581-257D1CD6A87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71535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955E1-3297-4185-92F1-A422BE7BEBA2}" type="datetimeFigureOut">
              <a:rPr lang="es-MX" smtClean="0"/>
              <a:t>23/08/2018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30713-23F1-4EC3-B581-257D1CD6A87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53580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955E1-3297-4185-92F1-A422BE7BEBA2}" type="datetimeFigureOut">
              <a:rPr lang="es-MX" smtClean="0"/>
              <a:t>23/08/2018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30713-23F1-4EC3-B581-257D1CD6A87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82906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955E1-3297-4185-92F1-A422BE7BEBA2}" type="datetimeFigureOut">
              <a:rPr lang="es-MX" smtClean="0"/>
              <a:t>23/08/2018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30713-23F1-4EC3-B581-257D1CD6A87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4708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955E1-3297-4185-92F1-A422BE7BEBA2}" type="datetimeFigureOut">
              <a:rPr lang="es-MX" smtClean="0"/>
              <a:t>23/08/2018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30713-23F1-4EC3-B581-257D1CD6A87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73515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955E1-3297-4185-92F1-A422BE7BEBA2}" type="datetimeFigureOut">
              <a:rPr lang="es-MX" smtClean="0"/>
              <a:t>23/08/2018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30713-23F1-4EC3-B581-257D1CD6A87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19708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955E1-3297-4185-92F1-A422BE7BEBA2}" type="datetimeFigureOut">
              <a:rPr lang="es-MX" smtClean="0"/>
              <a:t>23/08/2018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30713-23F1-4EC3-B581-257D1CD6A87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94444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955E1-3297-4185-92F1-A422BE7BEBA2}" type="datetimeFigureOut">
              <a:rPr lang="es-MX" smtClean="0"/>
              <a:t>23/08/2018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30713-23F1-4EC3-B581-257D1CD6A87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20447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955E1-3297-4185-92F1-A422BE7BEBA2}" type="datetimeFigureOut">
              <a:rPr lang="es-MX" smtClean="0"/>
              <a:t>23/08/2018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30713-23F1-4EC3-B581-257D1CD6A87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43025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955E1-3297-4185-92F1-A422BE7BEBA2}" type="datetimeFigureOut">
              <a:rPr lang="es-MX" smtClean="0"/>
              <a:t>23/08/2018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30713-23F1-4EC3-B581-257D1CD6A87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42109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955E1-3297-4185-92F1-A422BE7BEBA2}" type="datetimeFigureOut">
              <a:rPr lang="es-MX" smtClean="0"/>
              <a:t>23/08/2018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30713-23F1-4EC3-B581-257D1CD6A87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06028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5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54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5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zoonosis\Desktop\Publico\Servicios de Salud 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1950988" cy="711734"/>
          </a:xfrm>
          <a:prstGeom prst="rect">
            <a:avLst/>
          </a:prstGeom>
          <a:noFill/>
        </p:spPr>
      </p:pic>
      <p:sp>
        <p:nvSpPr>
          <p:cNvPr id="4" name="3 Onda"/>
          <p:cNvSpPr/>
          <p:nvPr/>
        </p:nvSpPr>
        <p:spPr>
          <a:xfrm>
            <a:off x="0" y="116632"/>
            <a:ext cx="9144000" cy="216024"/>
          </a:xfrm>
          <a:prstGeom prst="wav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Onda"/>
          <p:cNvSpPr/>
          <p:nvPr/>
        </p:nvSpPr>
        <p:spPr>
          <a:xfrm>
            <a:off x="3461" y="6597352"/>
            <a:ext cx="9144000" cy="216024"/>
          </a:xfrm>
          <a:prstGeom prst="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202508" y="4725144"/>
            <a:ext cx="4351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cap="all" spc="0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rickettsiosis</a:t>
            </a:r>
            <a:endParaRPr lang="es-ES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51520" y="6165304"/>
            <a:ext cx="2425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RAUL ESTRADA TORRES</a:t>
            </a:r>
            <a:endParaRPr lang="es-MX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83" y="1819922"/>
            <a:ext cx="1644665" cy="1479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312" y="1819919"/>
            <a:ext cx="1644665" cy="1479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344" y="1819918"/>
            <a:ext cx="1722104" cy="1479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01384"/>
            <a:ext cx="1722104" cy="1479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227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3" t="28152" r="5607" b="16599"/>
          <a:stretch/>
        </p:blipFill>
        <p:spPr bwMode="auto">
          <a:xfrm>
            <a:off x="1" y="980728"/>
            <a:ext cx="9143999" cy="5529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627784" y="201935"/>
            <a:ext cx="4796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smtClean="0"/>
              <a:t>DEFINICION OPERACIONAL DE CASO</a:t>
            </a:r>
            <a:endParaRPr lang="es-MX" sz="2400" b="1" dirty="0"/>
          </a:p>
        </p:txBody>
      </p:sp>
    </p:spTree>
    <p:extLst>
      <p:ext uri="{BB962C8B-B14F-4D97-AF65-F5344CB8AC3E}">
        <p14:creationId xmlns:p14="http://schemas.microsoft.com/office/powerpoint/2010/main" val="315072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15636" y="745177"/>
            <a:ext cx="8217723" cy="88696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>
                <a:solidFill>
                  <a:srgbClr val="002060"/>
                </a:solidFill>
              </a:rPr>
              <a:t>F</a:t>
            </a:r>
            <a:r>
              <a:rPr lang="es-ES_tradnl" sz="4000" b="1" dirty="0" err="1" smtClean="0">
                <a:solidFill>
                  <a:srgbClr val="002060"/>
                </a:solidFill>
              </a:rPr>
              <a:t>iebre</a:t>
            </a:r>
            <a:r>
              <a:rPr lang="es-ES_tradnl" sz="4000" b="1" dirty="0" smtClean="0">
                <a:solidFill>
                  <a:srgbClr val="002060"/>
                </a:solidFill>
              </a:rPr>
              <a:t> de las montañas rocallosas</a:t>
            </a:r>
            <a:endParaRPr lang="es-ES_tradnl" sz="4000" b="1" dirty="0">
              <a:solidFill>
                <a:srgbClr val="00206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2008430"/>
            <a:ext cx="5308491" cy="410527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_tradnl" sz="2800" b="1" dirty="0" smtClean="0"/>
              <a:t>Se transmite por picadura de la garrapata café del perro (</a:t>
            </a:r>
            <a:r>
              <a:rPr lang="es-MX" sz="2800" dirty="0" err="1">
                <a:solidFill>
                  <a:schemeClr val="tx2"/>
                </a:solidFill>
                <a:sym typeface="Calibri Bold" charset="0"/>
              </a:rPr>
              <a:t>Rhipicephalus</a:t>
            </a:r>
            <a:r>
              <a:rPr lang="es-MX" sz="2800" dirty="0">
                <a:solidFill>
                  <a:schemeClr val="tx2"/>
                </a:solidFill>
                <a:sym typeface="Calibri Bold" charset="0"/>
              </a:rPr>
              <a:t> </a:t>
            </a:r>
            <a:r>
              <a:rPr lang="es-MX" sz="2800" dirty="0" err="1" smtClean="0">
                <a:solidFill>
                  <a:schemeClr val="tx2"/>
                </a:solidFill>
                <a:sym typeface="Calibri Bold" charset="0"/>
              </a:rPr>
              <a:t>sanguineus</a:t>
            </a:r>
            <a:r>
              <a:rPr lang="es-MX" sz="2800" dirty="0" smtClean="0">
                <a:solidFill>
                  <a:schemeClr val="tx2"/>
                </a:solidFill>
                <a:sym typeface="Calibri Bold" charset="0"/>
              </a:rPr>
              <a:t>)</a:t>
            </a:r>
            <a:endParaRPr lang="es-MX" sz="2800" dirty="0">
              <a:solidFill>
                <a:schemeClr val="tx2"/>
              </a:solidFill>
              <a:sym typeface="Calibri Bold" charset="0"/>
            </a:endParaRPr>
          </a:p>
          <a:p>
            <a:pPr algn="just"/>
            <a:endParaRPr lang="es-ES_tradnl" sz="2800" b="1" dirty="0" smtClean="0"/>
          </a:p>
          <a:p>
            <a:pPr algn="just"/>
            <a:r>
              <a:rPr lang="es-ES_tradnl" sz="2800" b="1" dirty="0" smtClean="0"/>
              <a:t>La picadura no es dolorosa y pasa desapercibida</a:t>
            </a:r>
          </a:p>
          <a:p>
            <a:pPr algn="just"/>
            <a:r>
              <a:rPr lang="es-ES_tradnl" sz="2800" b="1" dirty="0" smtClean="0"/>
              <a:t>El </a:t>
            </a:r>
            <a:r>
              <a:rPr lang="es-ES_tradnl" sz="2800" b="1" dirty="0" err="1" smtClean="0"/>
              <a:t>período</a:t>
            </a:r>
            <a:r>
              <a:rPr lang="es-ES_tradnl" sz="2800" b="1" dirty="0" smtClean="0"/>
              <a:t> de </a:t>
            </a:r>
            <a:r>
              <a:rPr lang="es-ES_tradnl" sz="2800" b="1" dirty="0" err="1" smtClean="0"/>
              <a:t>incubación</a:t>
            </a:r>
            <a:r>
              <a:rPr lang="es-ES_tradnl" sz="2800" b="1" dirty="0" smtClean="0"/>
              <a:t> es de 2 a 14 </a:t>
            </a:r>
            <a:r>
              <a:rPr lang="es-ES_tradnl" sz="2800" b="1" dirty="0" err="1" smtClean="0"/>
              <a:t>días</a:t>
            </a:r>
            <a:r>
              <a:rPr lang="es-ES_tradnl" sz="2800" b="1" dirty="0" smtClean="0"/>
              <a:t>, con una mediana de 7 </a:t>
            </a:r>
            <a:r>
              <a:rPr lang="es-ES_tradnl" sz="2800" b="1" dirty="0" err="1" smtClean="0"/>
              <a:t>días</a:t>
            </a:r>
            <a:r>
              <a:rPr lang="es-ES_tradnl" sz="2800" b="1" dirty="0" smtClean="0"/>
              <a:t> </a:t>
            </a:r>
          </a:p>
          <a:p>
            <a:pPr algn="just"/>
            <a:endParaRPr lang="es-ES_tradnl" sz="2800" b="1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30454"/>
            <a:ext cx="2925763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61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3851920" y="1268760"/>
            <a:ext cx="5149576" cy="410527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2400" b="1" dirty="0" smtClean="0"/>
              <a:t>La garrapata transmite la enfermedad durante el </a:t>
            </a:r>
            <a:r>
              <a:rPr lang="es-ES_tradnl" sz="2400" b="1" dirty="0" err="1" smtClean="0"/>
              <a:t>período</a:t>
            </a:r>
            <a:r>
              <a:rPr lang="es-ES_tradnl" sz="2400" b="1" dirty="0" smtClean="0"/>
              <a:t> de </a:t>
            </a:r>
            <a:r>
              <a:rPr lang="es-ES_tradnl" sz="2400" b="1" dirty="0" err="1" smtClean="0"/>
              <a:t>alimentación</a:t>
            </a:r>
            <a:endParaRPr lang="es-ES_tradnl" sz="2400" b="1" dirty="0" smtClean="0"/>
          </a:p>
          <a:p>
            <a:r>
              <a:rPr lang="es-ES_tradnl" sz="2400" b="1" dirty="0" err="1" smtClean="0"/>
              <a:t>Después</a:t>
            </a:r>
            <a:r>
              <a:rPr lang="es-ES_tradnl" sz="2400" b="1" dirty="0" smtClean="0"/>
              <a:t> de que la garrapata se haya estado alimentando durante 6-10 horas, las </a:t>
            </a:r>
            <a:r>
              <a:rPr lang="es-ES_tradnl" sz="2400" b="1" dirty="0" err="1" smtClean="0"/>
              <a:t>rickettsias</a:t>
            </a:r>
            <a:r>
              <a:rPr lang="es-ES_tradnl" sz="2400" b="1" dirty="0" smtClean="0"/>
              <a:t> comienzan a inyectarse desde las </a:t>
            </a:r>
            <a:r>
              <a:rPr lang="es-ES_tradnl" sz="2400" b="1" dirty="0" err="1" smtClean="0"/>
              <a:t>glándulas</a:t>
            </a:r>
            <a:r>
              <a:rPr lang="es-ES_tradnl" sz="2400" b="1" dirty="0" smtClean="0"/>
              <a:t> salivares </a:t>
            </a:r>
          </a:p>
          <a:p>
            <a:r>
              <a:rPr lang="es-ES_tradnl" sz="2400" b="1" dirty="0" err="1" smtClean="0"/>
              <a:t>También</a:t>
            </a:r>
            <a:r>
              <a:rPr lang="es-ES_tradnl" sz="2400" b="1" dirty="0" smtClean="0"/>
              <a:t> pueden infectar por el contacto con hemolinfa infectada al quitar una garrapata que está picando a una persona o un animal, sobre todo si se aplasta </a:t>
            </a:r>
            <a:r>
              <a:rPr lang="es-ES_tradnl" sz="2400" b="1" dirty="0" err="1" smtClean="0"/>
              <a:t>después</a:t>
            </a:r>
            <a:r>
              <a:rPr lang="es-ES_tradnl" sz="2400" b="1" dirty="0" smtClean="0"/>
              <a:t> entre los dedos </a:t>
            </a:r>
            <a:endParaRPr lang="es-ES_tradnl" sz="2400" b="1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15636" y="282782"/>
            <a:ext cx="8217723" cy="88696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srgbClr val="002060"/>
                </a:solidFill>
              </a:rPr>
              <a:t>F</a:t>
            </a:r>
            <a:r>
              <a:rPr lang="es-ES_tradnl" sz="3600" b="1" dirty="0" err="1" smtClean="0">
                <a:solidFill>
                  <a:srgbClr val="002060"/>
                </a:solidFill>
              </a:rPr>
              <a:t>iebre</a:t>
            </a:r>
            <a:r>
              <a:rPr lang="es-ES_tradnl" sz="3600" b="1" dirty="0" smtClean="0">
                <a:solidFill>
                  <a:srgbClr val="002060"/>
                </a:solidFill>
              </a:rPr>
              <a:t> de las montañas rocallosas</a:t>
            </a:r>
            <a:endParaRPr lang="es-ES_tradnl" sz="3600" b="1" dirty="0">
              <a:solidFill>
                <a:srgbClr val="002060"/>
              </a:solidFill>
            </a:endParaRPr>
          </a:p>
        </p:txBody>
      </p:sp>
      <p:pic>
        <p:nvPicPr>
          <p:cNvPr id="11266" name="Picture 2" descr="Resultado de imagen para RICKETTS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21" y="1916832"/>
            <a:ext cx="343628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3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572703" y="212116"/>
            <a:ext cx="8229600" cy="8719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3200" b="1" dirty="0" smtClean="0"/>
              <a:t>Cuadro Clínico</a:t>
            </a:r>
            <a:endParaRPr lang="es-MX" sz="3200" b="1" dirty="0"/>
          </a:p>
        </p:txBody>
      </p:sp>
      <p:sp>
        <p:nvSpPr>
          <p:cNvPr id="5" name="Rectángulo 14"/>
          <p:cNvSpPr/>
          <p:nvPr/>
        </p:nvSpPr>
        <p:spPr>
          <a:xfrm>
            <a:off x="325312" y="1052736"/>
            <a:ext cx="8063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s-MX" sz="2000" b="1" dirty="0" smtClean="0"/>
              <a:t>Periodo de Incubación : 2 a 14 días </a:t>
            </a:r>
            <a:endParaRPr lang="es-MX" sz="2000" b="1" dirty="0"/>
          </a:p>
        </p:txBody>
      </p:sp>
      <p:sp>
        <p:nvSpPr>
          <p:cNvPr id="6" name="Rectángulo 14"/>
          <p:cNvSpPr/>
          <p:nvPr/>
        </p:nvSpPr>
        <p:spPr>
          <a:xfrm>
            <a:off x="2987824" y="2276872"/>
            <a:ext cx="5616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s-MX" sz="2000" b="1" dirty="0" smtClean="0"/>
              <a:t>Fiebre &gt; 38.9 </a:t>
            </a:r>
            <a:r>
              <a:rPr lang="es-MX" sz="2000" b="1" dirty="0" err="1" smtClean="0"/>
              <a:t>°C</a:t>
            </a:r>
            <a:r>
              <a:rPr lang="es-MX" sz="2000" b="1" dirty="0" smtClean="0"/>
              <a:t> X Mas de 48 hrs, cefalea, mialgias, artralgias, dolor abdominal, vomito y diarrea. </a:t>
            </a:r>
            <a:endParaRPr lang="es-MX" sz="2000" b="1" dirty="0"/>
          </a:p>
        </p:txBody>
      </p:sp>
      <p:sp>
        <p:nvSpPr>
          <p:cNvPr id="7" name="Rectángulo 14"/>
          <p:cNvSpPr/>
          <p:nvPr/>
        </p:nvSpPr>
        <p:spPr>
          <a:xfrm>
            <a:off x="3059832" y="4509120"/>
            <a:ext cx="29523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s-MX" sz="2000" b="1" dirty="0" smtClean="0"/>
              <a:t>Es el exantema  en muñecas y tobillos, involucrando palmas y plantas, aparece al 2º. O 3er. Día.</a:t>
            </a:r>
            <a:endParaRPr lang="es-MX" sz="2000" b="1" dirty="0"/>
          </a:p>
        </p:txBody>
      </p:sp>
      <p:sp>
        <p:nvSpPr>
          <p:cNvPr id="8" name="7 Rectángulo"/>
          <p:cNvSpPr/>
          <p:nvPr/>
        </p:nvSpPr>
        <p:spPr>
          <a:xfrm>
            <a:off x="323528" y="2348880"/>
            <a:ext cx="21602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800" b="1" dirty="0" smtClean="0"/>
              <a:t>Síntomas inespecíficos</a:t>
            </a:r>
            <a:endParaRPr lang="es-MX" sz="2800" dirty="0"/>
          </a:p>
        </p:txBody>
      </p:sp>
      <p:sp>
        <p:nvSpPr>
          <p:cNvPr id="9" name="8 Cheurón"/>
          <p:cNvSpPr/>
          <p:nvPr/>
        </p:nvSpPr>
        <p:spPr>
          <a:xfrm>
            <a:off x="2411760" y="2276872"/>
            <a:ext cx="504056" cy="1296144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323528" y="4581128"/>
            <a:ext cx="21602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800" b="1" dirty="0" smtClean="0"/>
              <a:t>Signo físico relevante</a:t>
            </a:r>
            <a:endParaRPr lang="es-MX" sz="2800" dirty="0"/>
          </a:p>
        </p:txBody>
      </p:sp>
      <p:sp>
        <p:nvSpPr>
          <p:cNvPr id="11" name="10 Cheurón"/>
          <p:cNvSpPr/>
          <p:nvPr/>
        </p:nvSpPr>
        <p:spPr>
          <a:xfrm>
            <a:off x="2411760" y="4581128"/>
            <a:ext cx="504056" cy="1296144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6012160" y="4221088"/>
            <a:ext cx="2952328" cy="2592288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13 Rectángulo"/>
          <p:cNvSpPr/>
          <p:nvPr/>
        </p:nvSpPr>
        <p:spPr>
          <a:xfrm>
            <a:off x="2862064" y="3204971"/>
            <a:ext cx="6174432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hangingPunct="0">
              <a:lnSpc>
                <a:spcPct val="120000"/>
              </a:lnSpc>
            </a:pPr>
            <a:r>
              <a:rPr lang="es-ES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 menores de 5 años en sustitución de cefalea, </a:t>
            </a:r>
          </a:p>
          <a:p>
            <a:pPr lvl="1" algn="just" hangingPunct="0">
              <a:lnSpc>
                <a:spcPct val="120000"/>
              </a:lnSpc>
            </a:pPr>
            <a:r>
              <a:rPr lang="es-ES" sz="16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puede cursar con llanto, irritabilidad o decaimiento. </a:t>
            </a:r>
            <a:endParaRPr lang="es-MX" sz="1600" b="1" dirty="0">
              <a:solidFill>
                <a:srgbClr val="C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0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contenido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171005"/>
            <a:ext cx="2572230" cy="3490243"/>
          </a:xfrm>
          <a:prstGeom prst="rect">
            <a:avLst/>
          </a:prstGeom>
        </p:spPr>
      </p:pic>
      <p:sp>
        <p:nvSpPr>
          <p:cNvPr id="4" name="Marcador de contenido 6"/>
          <p:cNvSpPr txBox="1">
            <a:spLocks/>
          </p:cNvSpPr>
          <p:nvPr/>
        </p:nvSpPr>
        <p:spPr>
          <a:xfrm>
            <a:off x="3059832" y="1700808"/>
            <a:ext cx="5701210" cy="4852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hangingPunct="0">
              <a:buFont typeface="Arial" pitchFamily="34" charset="0"/>
              <a:buNone/>
            </a:pPr>
            <a:r>
              <a:rPr lang="es-ES" sz="20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 tríada clínica clásica es </a:t>
            </a:r>
            <a:r>
              <a:rPr lang="es-ES" sz="2000" b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fiebre, cefalea y exantema</a:t>
            </a:r>
            <a:r>
              <a:rPr lang="es-ES" sz="20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presente únicamente en </a:t>
            </a:r>
            <a:r>
              <a:rPr lang="es-ES" sz="2000" b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 a 5 % </a:t>
            </a:r>
            <a:r>
              <a:rPr lang="es-ES" sz="20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 los </a:t>
            </a:r>
            <a:r>
              <a:rPr lang="es-ES" sz="2000" b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primeros tres días</a:t>
            </a:r>
            <a:r>
              <a:rPr lang="es-ES" sz="20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porcentaje que aumenta </a:t>
            </a:r>
            <a:r>
              <a:rPr lang="es-ES" sz="2000" b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hasta 60 a 70 % </a:t>
            </a:r>
            <a:r>
              <a:rPr lang="es-ES" sz="20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 el </a:t>
            </a:r>
            <a:r>
              <a:rPr lang="es-ES" sz="2000" b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día siete y el diez </a:t>
            </a:r>
            <a:r>
              <a:rPr lang="es-ES" sz="20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 la enfermedad.</a:t>
            </a:r>
          </a:p>
          <a:p>
            <a:pPr marL="0" indent="0" algn="just" hangingPunct="0">
              <a:buFont typeface="Arial" pitchFamily="34" charset="0"/>
              <a:buNone/>
            </a:pPr>
            <a:endParaRPr lang="es-ES" sz="200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 hangingPunct="0">
              <a:buFont typeface="Arial" pitchFamily="34" charset="0"/>
              <a:buNone/>
            </a:pPr>
            <a:r>
              <a:rPr lang="es-ES" sz="20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El </a:t>
            </a:r>
            <a:r>
              <a:rPr lang="es-ES" sz="2000" b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exantema</a:t>
            </a:r>
            <a:r>
              <a:rPr lang="es-ES" sz="20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se inicia típicamente en las </a:t>
            </a:r>
            <a:r>
              <a:rPr lang="es-ES" sz="2000" b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muñecas y los tobillos</a:t>
            </a:r>
            <a:r>
              <a:rPr lang="es-ES" sz="200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como lesiones maculares eritematosas pequeñas no pruriginosas, para diseminarse de forma centrípeta, y alcanzar las extremidades (incluyendo palmas y plantas) y el tronco.</a:t>
            </a:r>
            <a:endParaRPr lang="es-MX" sz="2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572703" y="212116"/>
            <a:ext cx="8229600" cy="8719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200" b="1" dirty="0" smtClean="0"/>
              <a:t>CUADRO CLÍNICO</a:t>
            </a:r>
            <a:endParaRPr lang="es-MX" sz="3200" b="1" dirty="0"/>
          </a:p>
        </p:txBody>
      </p:sp>
    </p:spTree>
    <p:extLst>
      <p:ext uri="{BB962C8B-B14F-4D97-AF65-F5344CB8AC3E}">
        <p14:creationId xmlns:p14="http://schemas.microsoft.com/office/powerpoint/2010/main" val="280103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asos leves:&#10;Evanescente.&#10;Muñecas y tobillos,&#10;palmas y plantas.&#10;Diseminación en&#10;forma centrípeta al&#10;resto del cuerpo al&#10;2°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8" y="1052736"/>
            <a:ext cx="908584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1 Título"/>
          <p:cNvSpPr txBox="1">
            <a:spLocks/>
          </p:cNvSpPr>
          <p:nvPr/>
        </p:nvSpPr>
        <p:spPr>
          <a:xfrm>
            <a:off x="572703" y="212116"/>
            <a:ext cx="8229600" cy="87193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200" b="1" dirty="0" smtClean="0"/>
              <a:t>CUADRO CLÍNICO</a:t>
            </a:r>
            <a:endParaRPr lang="es-MX" sz="3200" b="1" dirty="0"/>
          </a:p>
        </p:txBody>
      </p:sp>
    </p:spTree>
    <p:extLst>
      <p:ext uri="{BB962C8B-B14F-4D97-AF65-F5344CB8AC3E}">
        <p14:creationId xmlns:p14="http://schemas.microsoft.com/office/powerpoint/2010/main" val="111034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 txBox="1">
            <a:spLocks noChangeArrowheads="1"/>
          </p:cNvSpPr>
          <p:nvPr/>
        </p:nvSpPr>
        <p:spPr bwMode="auto">
          <a:xfrm>
            <a:off x="251520" y="44624"/>
            <a:ext cx="398780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132080"/>
          <a:lstStyle/>
          <a:p>
            <a:pPr marL="39688" algn="ctr"/>
            <a:r>
              <a:rPr lang="en-US" sz="3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Calibri Bold" charset="0"/>
              </a:rPr>
              <a:t>SINTOMATOLOGÍA</a:t>
            </a:r>
            <a:endParaRPr lang="en-US" sz="2400" b="1" dirty="0">
              <a:sym typeface="Calibri Bold" charset="0"/>
            </a:endParaRPr>
          </a:p>
        </p:txBody>
      </p:sp>
      <p:sp>
        <p:nvSpPr>
          <p:cNvPr id="4" name="2 Rectángulo"/>
          <p:cNvSpPr>
            <a:spLocks noChangeArrowheads="1"/>
          </p:cNvSpPr>
          <p:nvPr/>
        </p:nvSpPr>
        <p:spPr bwMode="auto">
          <a:xfrm>
            <a:off x="179388" y="1484784"/>
            <a:ext cx="642143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dirty="0"/>
              <a:t>Generales: </a:t>
            </a:r>
          </a:p>
          <a:p>
            <a:pPr marL="723900" lvl="1" indent="-266700">
              <a:lnSpc>
                <a:spcPct val="90000"/>
              </a:lnSpc>
              <a:buFontTx/>
              <a:buBlip>
                <a:blip r:embed="rId2"/>
              </a:buBlip>
            </a:pPr>
            <a:r>
              <a:rPr lang="es-ES" dirty="0"/>
              <a:t>Fiebre </a:t>
            </a:r>
          </a:p>
          <a:p>
            <a:pPr marL="723900" lvl="1" indent="-266700">
              <a:lnSpc>
                <a:spcPct val="90000"/>
              </a:lnSpc>
              <a:buFontTx/>
              <a:buBlip>
                <a:blip r:embed="rId2"/>
              </a:buBlip>
            </a:pPr>
            <a:r>
              <a:rPr lang="es-ES" dirty="0"/>
              <a:t>Cefalea</a:t>
            </a:r>
          </a:p>
          <a:p>
            <a:pPr marL="723900" lvl="1" indent="-266700">
              <a:lnSpc>
                <a:spcPct val="90000"/>
              </a:lnSpc>
              <a:buFontTx/>
              <a:buBlip>
                <a:blip r:embed="rId2"/>
              </a:buBlip>
            </a:pPr>
            <a:r>
              <a:rPr lang="es-ES" dirty="0"/>
              <a:t>Fotofobia </a:t>
            </a:r>
          </a:p>
          <a:p>
            <a:pPr marL="723900" lvl="1" indent="-266700">
              <a:lnSpc>
                <a:spcPct val="90000"/>
              </a:lnSpc>
              <a:buFontTx/>
              <a:buBlip>
                <a:blip r:embed="rId2"/>
              </a:buBlip>
            </a:pPr>
            <a:r>
              <a:rPr lang="es-ES" dirty="0"/>
              <a:t>malestar general</a:t>
            </a:r>
          </a:p>
          <a:p>
            <a:pPr algn="just"/>
            <a:endParaRPr lang="es-ES" sz="1200" dirty="0"/>
          </a:p>
          <a:p>
            <a:pPr algn="just"/>
            <a:r>
              <a:rPr lang="es-ES" dirty="0"/>
              <a:t>Gastrointestinales </a:t>
            </a:r>
            <a:endParaRPr lang="es-MX" dirty="0"/>
          </a:p>
          <a:p>
            <a:pPr marL="723900" lvl="1" indent="-266700" algn="just">
              <a:lnSpc>
                <a:spcPct val="90000"/>
              </a:lnSpc>
              <a:buFontTx/>
              <a:buBlip>
                <a:blip r:embed="rId2"/>
              </a:buBlip>
            </a:pPr>
            <a:r>
              <a:rPr lang="es-MX" dirty="0"/>
              <a:t>Náusea y vómito</a:t>
            </a:r>
          </a:p>
          <a:p>
            <a:pPr marL="723900" lvl="1" indent="-266700" algn="just">
              <a:lnSpc>
                <a:spcPct val="90000"/>
              </a:lnSpc>
              <a:buFontTx/>
              <a:buBlip>
                <a:blip r:embed="rId2"/>
              </a:buBlip>
            </a:pPr>
            <a:r>
              <a:rPr lang="es-MX" dirty="0"/>
              <a:t>Anorexia</a:t>
            </a:r>
          </a:p>
          <a:p>
            <a:pPr marL="723900" lvl="1" indent="-266700" algn="just">
              <a:lnSpc>
                <a:spcPct val="90000"/>
              </a:lnSpc>
              <a:buFontTx/>
              <a:buBlip>
                <a:blip r:embed="rId2"/>
              </a:buBlip>
            </a:pPr>
            <a:r>
              <a:rPr lang="es-MX" dirty="0"/>
              <a:t>Dolor abdominal que se puede confundir con </a:t>
            </a:r>
          </a:p>
          <a:p>
            <a:pPr marL="723900" lvl="1" indent="-266700" algn="just">
              <a:lnSpc>
                <a:spcPct val="90000"/>
              </a:lnSpc>
            </a:pPr>
            <a:r>
              <a:rPr lang="es-MX" dirty="0"/>
              <a:t>    abdomen agudo</a:t>
            </a:r>
          </a:p>
          <a:p>
            <a:pPr marL="723900" lvl="1" indent="-266700" algn="just">
              <a:lnSpc>
                <a:spcPct val="90000"/>
              </a:lnSpc>
              <a:buFontTx/>
              <a:buBlip>
                <a:blip r:embed="rId2"/>
              </a:buBlip>
            </a:pPr>
            <a:r>
              <a:rPr lang="es-MX" dirty="0" err="1"/>
              <a:t>Hepatoesplenomegalia</a:t>
            </a:r>
            <a:endParaRPr lang="es-MX" dirty="0"/>
          </a:p>
          <a:p>
            <a:pPr algn="just"/>
            <a:endParaRPr lang="es-ES" sz="1200" dirty="0"/>
          </a:p>
          <a:p>
            <a:pPr algn="just"/>
            <a:r>
              <a:rPr lang="es-ES" dirty="0"/>
              <a:t>Dermatológicos </a:t>
            </a:r>
            <a:endParaRPr lang="es-MX" dirty="0"/>
          </a:p>
          <a:p>
            <a:pPr marL="723900" lvl="1" indent="-266700" algn="just">
              <a:lnSpc>
                <a:spcPct val="90000"/>
              </a:lnSpc>
              <a:buFontTx/>
              <a:buBlip>
                <a:blip r:embed="rId2"/>
              </a:buBlip>
            </a:pPr>
            <a:r>
              <a:rPr lang="es-MX" dirty="0"/>
              <a:t>Exantema tipo macular primeramente en muñecas y    </a:t>
            </a:r>
          </a:p>
          <a:p>
            <a:pPr marL="723900" lvl="1" indent="-266700" algn="just">
              <a:lnSpc>
                <a:spcPct val="90000"/>
              </a:lnSpc>
            </a:pPr>
            <a:r>
              <a:rPr lang="es-MX" dirty="0"/>
              <a:t>	tobillos que después se generaliza al cuerpo; característico por su ocurrencia en </a:t>
            </a:r>
            <a:r>
              <a:rPr lang="es-MX" u="sng" dirty="0"/>
              <a:t>plantas de los pies y palmas de las manos</a:t>
            </a:r>
          </a:p>
          <a:p>
            <a:pPr marL="723900" lvl="1" indent="-266700" algn="just">
              <a:lnSpc>
                <a:spcPct val="90000"/>
              </a:lnSpc>
              <a:buFontTx/>
              <a:buBlip>
                <a:blip r:embed="rId2"/>
              </a:buBlip>
            </a:pPr>
            <a:r>
              <a:rPr lang="es-MX" dirty="0"/>
              <a:t>En </a:t>
            </a:r>
            <a:r>
              <a:rPr lang="es-MX" dirty="0" smtClean="0"/>
              <a:t>cuatro </a:t>
            </a:r>
            <a:r>
              <a:rPr lang="es-MX" dirty="0"/>
              <a:t>día </a:t>
            </a:r>
            <a:r>
              <a:rPr lang="es-MX" dirty="0" smtClean="0"/>
              <a:t>aprox. aparecen </a:t>
            </a:r>
            <a:r>
              <a:rPr lang="es-MX" dirty="0"/>
              <a:t>petequias hemorrágicas, ulceradas y necróticas</a:t>
            </a:r>
            <a:endParaRPr lang="es-ES" dirty="0"/>
          </a:p>
        </p:txBody>
      </p:sp>
      <p:sp>
        <p:nvSpPr>
          <p:cNvPr id="5" name="3 Rectángulo"/>
          <p:cNvSpPr>
            <a:spLocks noChangeArrowheads="1"/>
          </p:cNvSpPr>
          <p:nvPr/>
        </p:nvSpPr>
        <p:spPr bwMode="auto">
          <a:xfrm>
            <a:off x="250825" y="620688"/>
            <a:ext cx="8607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dirty="0">
                <a:solidFill>
                  <a:srgbClr val="002060"/>
                </a:solidFill>
              </a:rPr>
              <a:t>Las rickettsiosis presentan múltiples manifestaciones clínicas, las que posterior a un período de incubación de 3 a 12 días, pueden incluir :</a:t>
            </a:r>
          </a:p>
        </p:txBody>
      </p:sp>
      <p:pic>
        <p:nvPicPr>
          <p:cNvPr id="6" name="Picture 4" descr="ricketts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6447" y="4581128"/>
            <a:ext cx="1787553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140968"/>
            <a:ext cx="17287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628800"/>
            <a:ext cx="17145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2 Imagen" descr="RICKETT BEAT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8641" y="1124745"/>
            <a:ext cx="206410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9687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16- 07-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501008"/>
            <a:ext cx="1997075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8 Rectángulo"/>
          <p:cNvSpPr>
            <a:spLocks noChangeArrowheads="1"/>
          </p:cNvSpPr>
          <p:nvPr/>
        </p:nvSpPr>
        <p:spPr bwMode="auto">
          <a:xfrm>
            <a:off x="395288" y="836712"/>
            <a:ext cx="5184775" cy="51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s-ES" b="1" dirty="0"/>
              <a:t>Neurológicos</a:t>
            </a:r>
            <a:r>
              <a:rPr lang="es-ES" dirty="0"/>
              <a:t> (encefalitis)</a:t>
            </a:r>
          </a:p>
          <a:p>
            <a:pPr algn="just"/>
            <a:endParaRPr lang="es-MX" dirty="0"/>
          </a:p>
          <a:p>
            <a:pPr marL="723900" lvl="1" indent="-266700">
              <a:buFontTx/>
              <a:buBlip>
                <a:blip r:embed="rId3"/>
              </a:buBlip>
            </a:pPr>
            <a:r>
              <a:rPr lang="es-MX" dirty="0"/>
              <a:t>Inquietud</a:t>
            </a:r>
          </a:p>
          <a:p>
            <a:pPr marL="723900" lvl="1" indent="-266700">
              <a:buFontTx/>
              <a:buBlip>
                <a:blip r:embed="rId3"/>
              </a:buBlip>
            </a:pPr>
            <a:r>
              <a:rPr lang="es-MX" dirty="0"/>
              <a:t>Insomnio </a:t>
            </a:r>
          </a:p>
          <a:p>
            <a:pPr marL="723900" lvl="1" indent="-266700">
              <a:buFontTx/>
              <a:buBlip>
                <a:blip r:embed="rId3"/>
              </a:buBlip>
            </a:pPr>
            <a:r>
              <a:rPr lang="es-MX" dirty="0"/>
              <a:t>Delirio </a:t>
            </a:r>
          </a:p>
          <a:p>
            <a:pPr marL="723900" lvl="1" indent="-266700">
              <a:buFontTx/>
              <a:buBlip>
                <a:blip r:embed="rId3"/>
              </a:buBlip>
            </a:pPr>
            <a:r>
              <a:rPr lang="es-MX" dirty="0"/>
              <a:t>Ataxia </a:t>
            </a:r>
          </a:p>
          <a:p>
            <a:pPr marL="723900" lvl="1" indent="-266700">
              <a:buFontTx/>
              <a:buBlip>
                <a:blip r:embed="rId3"/>
              </a:buBlip>
            </a:pPr>
            <a:r>
              <a:rPr lang="es-MX" dirty="0"/>
              <a:t>Coma </a:t>
            </a:r>
          </a:p>
          <a:p>
            <a:pPr marL="723900" lvl="1" indent="-266700">
              <a:buFontTx/>
              <a:buBlip>
                <a:blip r:embed="rId3"/>
              </a:buBlip>
            </a:pPr>
            <a:r>
              <a:rPr lang="es-MX" dirty="0"/>
              <a:t>Convulsiones</a:t>
            </a:r>
          </a:p>
          <a:p>
            <a:pPr marL="723900" lvl="1" indent="-266700"/>
            <a:endParaRPr lang="es-MX" dirty="0"/>
          </a:p>
          <a:p>
            <a:pPr marL="723900" lvl="1" indent="-266700"/>
            <a:r>
              <a:rPr lang="es-ES" b="1" dirty="0"/>
              <a:t>Respiratorios</a:t>
            </a:r>
          </a:p>
          <a:p>
            <a:pPr marL="723900" lvl="1" indent="-266700"/>
            <a:endParaRPr lang="es-ES" b="1" dirty="0"/>
          </a:p>
          <a:p>
            <a:pPr marL="723900" lvl="1" indent="-266700">
              <a:lnSpc>
                <a:spcPct val="90000"/>
              </a:lnSpc>
              <a:buFontTx/>
              <a:buBlip>
                <a:blip r:embed="rId3"/>
              </a:buBlip>
            </a:pPr>
            <a:r>
              <a:rPr lang="es-MX" dirty="0"/>
              <a:t>Tos seca</a:t>
            </a:r>
          </a:p>
          <a:p>
            <a:pPr marL="723900" lvl="1" indent="-266700">
              <a:lnSpc>
                <a:spcPct val="90000"/>
              </a:lnSpc>
              <a:buFontTx/>
              <a:buBlip>
                <a:blip r:embed="rId3"/>
              </a:buBlip>
            </a:pPr>
            <a:r>
              <a:rPr lang="es-MX" dirty="0"/>
              <a:t>Disnea </a:t>
            </a:r>
          </a:p>
          <a:p>
            <a:pPr marL="723900" lvl="1" indent="-266700">
              <a:lnSpc>
                <a:spcPct val="90000"/>
              </a:lnSpc>
              <a:buFontTx/>
              <a:buBlip>
                <a:blip r:embed="rId3"/>
              </a:buBlip>
            </a:pPr>
            <a:r>
              <a:rPr lang="es-MX" dirty="0"/>
              <a:t>Edema pulmonar </a:t>
            </a:r>
          </a:p>
          <a:p>
            <a:pPr marL="723900" lvl="1" indent="-266700">
              <a:lnSpc>
                <a:spcPct val="90000"/>
              </a:lnSpc>
            </a:pPr>
            <a:endParaRPr lang="es-MX" dirty="0"/>
          </a:p>
          <a:p>
            <a:pPr marL="723900" lvl="1" indent="-266700"/>
            <a:r>
              <a:rPr lang="es-ES" b="1" dirty="0"/>
              <a:t>Hematológicos</a:t>
            </a:r>
          </a:p>
          <a:p>
            <a:pPr marL="723900" lvl="1" indent="-266700"/>
            <a:endParaRPr lang="es-ES" b="1" dirty="0"/>
          </a:p>
          <a:p>
            <a:pPr marL="723900" lvl="1" indent="-266700">
              <a:lnSpc>
                <a:spcPct val="90000"/>
              </a:lnSpc>
              <a:buFontTx/>
              <a:buBlip>
                <a:blip r:embed="rId3"/>
              </a:buBlip>
            </a:pPr>
            <a:r>
              <a:rPr lang="es-ES_tradnl" dirty="0">
                <a:cs typeface="Times New Roman" pitchFamily="18" charset="0"/>
              </a:rPr>
              <a:t>Anemia hemolítica </a:t>
            </a:r>
            <a:endParaRPr lang="es-MX" dirty="0"/>
          </a:p>
          <a:p>
            <a:pPr marL="723900" lvl="1" indent="-266700">
              <a:lnSpc>
                <a:spcPct val="90000"/>
              </a:lnSpc>
              <a:buFontTx/>
              <a:buBlip>
                <a:blip r:embed="rId3"/>
              </a:buBlip>
            </a:pPr>
            <a:r>
              <a:rPr lang="es-ES_tradnl" dirty="0">
                <a:cs typeface="Times New Roman" pitchFamily="18" charset="0"/>
              </a:rPr>
              <a:t>Hemorragia, por las lesiones vasculares</a:t>
            </a:r>
            <a:endParaRPr lang="es-MX" dirty="0"/>
          </a:p>
        </p:txBody>
      </p:sp>
      <p:pic>
        <p:nvPicPr>
          <p:cNvPr id="4" name="Picture 4" descr="CIMG15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4437112"/>
            <a:ext cx="1571625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1052736"/>
            <a:ext cx="20716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46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t="3778" r="27250" b="933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710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t="6410" r="26730" b="1071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74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179512" y="1556792"/>
            <a:ext cx="5256584" cy="4105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28800" indent="-227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5813" indent="-227013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30000"/>
              <a:buFont typeface="Wingdings" pitchFamily="2" charset="2"/>
              <a:buChar char="§"/>
              <a:defRPr lang="en-US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749805"/>
              </a:buClr>
              <a:buSzPct val="130000"/>
              <a:buFont typeface="Wingdings" pitchFamily="2" charset="2"/>
              <a:buChar char="§"/>
              <a:tabLst/>
              <a:defRPr/>
            </a:pPr>
            <a:r>
              <a:rPr kumimoji="0" lang="es-ES_tradnl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News Gothic MT"/>
                <a:ea typeface="+mn-ea"/>
                <a:cs typeface="+mn-cs"/>
              </a:rPr>
              <a:t>Bacterias </a:t>
            </a:r>
            <a:r>
              <a:rPr kumimoji="0" lang="es-ES_tradnl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News Gothic MT"/>
                <a:ea typeface="+mn-ea"/>
                <a:cs typeface="+mn-cs"/>
              </a:rPr>
              <a:t>gramnegativas</a:t>
            </a:r>
            <a:r>
              <a:rPr kumimoji="0" lang="es-ES_tradnl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News Gothic MT"/>
                <a:ea typeface="+mn-ea"/>
                <a:cs typeface="+mn-cs"/>
              </a:rPr>
              <a:t> de pequeño tamaño, asociadas con artrópodos y que necesitan a una célula eucariota para su crecimiento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749805"/>
              </a:buClr>
              <a:buSzPct val="130000"/>
              <a:buFont typeface="Wingdings" pitchFamily="2" charset="2"/>
              <a:buChar char="§"/>
              <a:tabLst/>
              <a:defRPr/>
            </a:pPr>
            <a:r>
              <a:rPr kumimoji="0" lang="es-ES_tradnl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News Gothic MT"/>
                <a:ea typeface="+mn-ea"/>
                <a:cs typeface="+mn-cs"/>
              </a:rPr>
              <a:t>Intracelulares asociadas a huéspedes eucariotas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749805"/>
              </a:buClr>
              <a:buSzPct val="130000"/>
              <a:buFont typeface="Wingdings" pitchFamily="2" charset="2"/>
              <a:buChar char="§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News Gothic MT"/>
                <a:ea typeface="+mn-ea"/>
                <a:cs typeface="+mn-cs"/>
              </a:rPr>
              <a:t>S</a:t>
            </a:r>
            <a:r>
              <a:rPr kumimoji="0" lang="es-ES_tradnl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News Gothic MT"/>
                <a:ea typeface="+mn-ea"/>
                <a:cs typeface="+mn-cs"/>
              </a:rPr>
              <a:t>obrevive</a:t>
            </a:r>
            <a:r>
              <a:rPr kumimoji="0" lang="es-ES_tradnl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News Gothic MT"/>
                <a:ea typeface="+mn-ea"/>
                <a:cs typeface="+mn-cs"/>
              </a:rPr>
              <a:t> pobremente fuera del vector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749805"/>
              </a:buClr>
              <a:buSzPct val="130000"/>
              <a:buFont typeface="Wingdings" pitchFamily="2" charset="2"/>
              <a:buChar char="§"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News Gothic MT"/>
                <a:ea typeface="+mn-ea"/>
                <a:cs typeface="+mn-cs"/>
              </a:rPr>
              <a:t>Ia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News Gothic MT"/>
                <a:ea typeface="+mn-ea"/>
                <a:cs typeface="+mn-cs"/>
              </a:rPr>
              <a:t> </a:t>
            </a:r>
            <a:r>
              <a:rPr kumimoji="0" lang="es-ES_tradnl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News Gothic MT"/>
                <a:ea typeface="+mn-ea"/>
                <a:cs typeface="+mn-cs"/>
              </a:rPr>
              <a:t>infección en el humano por mordedura de artrópodo</a:t>
            </a:r>
            <a:endParaRPr kumimoji="0" lang="es-ES_tradnl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News Gothic MT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339752" y="476672"/>
            <a:ext cx="4948238" cy="8869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4800" b="1" smtClean="0">
                <a:solidFill>
                  <a:srgbClr val="002060"/>
                </a:solidFill>
              </a:rPr>
              <a:t>Rickettsias</a:t>
            </a:r>
            <a:endParaRPr lang="es-ES_tradnl" sz="4800" b="1" dirty="0">
              <a:solidFill>
                <a:srgbClr val="002060"/>
              </a:solidFill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518" y="1628800"/>
            <a:ext cx="2838943" cy="4141800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>
            <a:off x="5969596" y="6165304"/>
            <a:ext cx="2737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b="1" dirty="0" smtClean="0">
                <a:solidFill>
                  <a:schemeClr val="tx1"/>
                </a:solidFill>
              </a:rPr>
              <a:t>Dr. Javier Araujo Meléndez</a:t>
            </a:r>
          </a:p>
        </p:txBody>
      </p:sp>
    </p:spTree>
    <p:extLst>
      <p:ext uri="{BB962C8B-B14F-4D97-AF65-F5344CB8AC3E}">
        <p14:creationId xmlns:p14="http://schemas.microsoft.com/office/powerpoint/2010/main" val="388891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4941168"/>
            <a:ext cx="2819400" cy="1619250"/>
          </a:xfrm>
          <a:prstGeom prst="rect">
            <a:avLst/>
          </a:prstGeom>
        </p:spPr>
      </p:pic>
      <p:sp>
        <p:nvSpPr>
          <p:cNvPr id="3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3600" b="1" smtClean="0"/>
              <a:t>Tratamiento Rickettsiosis</a:t>
            </a:r>
            <a:endParaRPr lang="es-MX" sz="3600" b="1" dirty="0"/>
          </a:p>
        </p:txBody>
      </p:sp>
      <p:sp>
        <p:nvSpPr>
          <p:cNvPr id="5" name="AutoShape 2" descr="Resultado de imagen para doxiciclin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3573016"/>
            <a:ext cx="2160240" cy="2810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Rectángulo 14"/>
          <p:cNvSpPr/>
          <p:nvPr/>
        </p:nvSpPr>
        <p:spPr>
          <a:xfrm>
            <a:off x="611560" y="1700808"/>
            <a:ext cx="813690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s-MX" sz="2400" b="1" dirty="0" smtClean="0"/>
              <a:t>Debe de iniciarse con base en consideraciones clínicas y epidemiológicas </a:t>
            </a:r>
            <a:r>
              <a:rPr lang="es-MX" sz="2800" b="1" dirty="0" smtClean="0">
                <a:solidFill>
                  <a:srgbClr val="FF0000"/>
                </a:solidFill>
              </a:rPr>
              <a:t>sin esperar la confirmación diagnostica de laboratorio</a:t>
            </a:r>
            <a:r>
              <a:rPr lang="es-MX" sz="2400" b="1" dirty="0" smtClean="0">
                <a:solidFill>
                  <a:srgbClr val="FF0000"/>
                </a:solidFill>
              </a:rPr>
              <a:t> </a:t>
            </a:r>
            <a:r>
              <a:rPr lang="es-MX" sz="2400" b="1" dirty="0" smtClean="0"/>
              <a:t>y en caso de enfermos graves, por la alta letalidad que presenta este padecimiento.</a:t>
            </a:r>
          </a:p>
          <a:p>
            <a:pPr marL="342900" indent="-342900"/>
            <a:endParaRPr lang="es-MX" sz="2400" b="1" dirty="0" smtClean="0"/>
          </a:p>
          <a:p>
            <a:pPr marL="342900" indent="-342900"/>
            <a:r>
              <a:rPr lang="es-MX" sz="2400" b="1" dirty="0" smtClean="0"/>
              <a:t>El tratamiento de elección es la </a:t>
            </a:r>
            <a:r>
              <a:rPr lang="es-MX" sz="3200" b="1" dirty="0" smtClean="0"/>
              <a:t>Doxiciclina</a:t>
            </a:r>
          </a:p>
        </p:txBody>
      </p:sp>
    </p:spTree>
    <p:extLst>
      <p:ext uri="{BB962C8B-B14F-4D97-AF65-F5344CB8AC3E}">
        <p14:creationId xmlns:p14="http://schemas.microsoft.com/office/powerpoint/2010/main" val="420108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3600" b="1" dirty="0" smtClean="0"/>
              <a:t>Tratamiento Rickettsiosis</a:t>
            </a:r>
            <a:endParaRPr lang="es-MX" sz="3600" b="1" dirty="0"/>
          </a:p>
        </p:txBody>
      </p:sp>
      <p:sp>
        <p:nvSpPr>
          <p:cNvPr id="4" name="AutoShape 2" descr="Resultado de imagen para doxiciclin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5" name="Rectángulo 14"/>
          <p:cNvSpPr/>
          <p:nvPr/>
        </p:nvSpPr>
        <p:spPr>
          <a:xfrm>
            <a:off x="395536" y="1340768"/>
            <a:ext cx="83529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s-MX" sz="2400" b="1" dirty="0" smtClean="0"/>
              <a:t>Dosis: Vía oral</a:t>
            </a:r>
          </a:p>
          <a:p>
            <a:pPr marL="342900" indent="-342900"/>
            <a:endParaRPr lang="es-MX" sz="2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/>
              <a:t>Niños con peso menor a 45 kg</a:t>
            </a:r>
          </a:p>
          <a:p>
            <a:pPr marL="342900" indent="-342900"/>
            <a:r>
              <a:rPr lang="es-MX" sz="2400" b="1" dirty="0" smtClean="0"/>
              <a:t>                                                       4.4 mg/kg/</a:t>
            </a:r>
            <a:r>
              <a:rPr lang="es-MX" sz="2400" b="1" dirty="0" err="1" smtClean="0"/>
              <a:t>dia</a:t>
            </a:r>
            <a:r>
              <a:rPr lang="es-MX" sz="2400" b="1" dirty="0" smtClean="0"/>
              <a:t> , </a:t>
            </a:r>
          </a:p>
          <a:p>
            <a:pPr marL="342900" indent="-342900"/>
            <a:r>
              <a:rPr lang="es-MX" sz="2400" b="1" dirty="0" smtClean="0"/>
              <a:t>                                                       dividido c/12 horas.</a:t>
            </a:r>
          </a:p>
          <a:p>
            <a:pPr marL="342900" indent="-342900">
              <a:buFont typeface="Arial" pitchFamily="34" charset="0"/>
              <a:buChar char="•"/>
            </a:pPr>
            <a:endParaRPr lang="es-MX" sz="2400" b="1" dirty="0" smtClean="0"/>
          </a:p>
          <a:p>
            <a:pPr marL="342900" indent="-342900">
              <a:buFont typeface="Arial" pitchFamily="34" charset="0"/>
              <a:buChar char="•"/>
            </a:pPr>
            <a:endParaRPr lang="es-MX" sz="2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s-MX" sz="2400" b="1" dirty="0" smtClean="0"/>
              <a:t>Niños con peso mayor a 45 kg y adultos 100 mg cada 12 hrs</a:t>
            </a:r>
          </a:p>
          <a:p>
            <a:pPr marL="342900" indent="-342900"/>
            <a:endParaRPr lang="es-MX" sz="2400" b="1" dirty="0" smtClean="0"/>
          </a:p>
          <a:p>
            <a:pPr marL="342900" indent="-342900"/>
            <a:endParaRPr lang="es-MX" sz="2400" b="1" dirty="0" smtClean="0"/>
          </a:p>
          <a:p>
            <a:pPr marL="342900" indent="-342900"/>
            <a:endParaRPr lang="es-MX" sz="2400" b="1" dirty="0" smtClean="0"/>
          </a:p>
          <a:p>
            <a:pPr marL="342900" indent="-342900"/>
            <a:r>
              <a:rPr lang="es-MX" sz="2400" b="1" dirty="0" smtClean="0"/>
              <a:t>Tiempo: de 7 a 10 días.</a:t>
            </a:r>
          </a:p>
          <a:p>
            <a:pPr marL="342900" indent="-342900"/>
            <a:endParaRPr lang="es-MX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68881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3" t="20647" r="43939" b="22001"/>
          <a:stretch/>
        </p:blipFill>
        <p:spPr bwMode="auto">
          <a:xfrm>
            <a:off x="323528" y="764704"/>
            <a:ext cx="8363272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1 Título"/>
          <p:cNvSpPr txBox="1">
            <a:spLocks/>
          </p:cNvSpPr>
          <p:nvPr/>
        </p:nvSpPr>
        <p:spPr>
          <a:xfrm>
            <a:off x="457200" y="44624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3600" b="1" dirty="0" smtClean="0"/>
              <a:t>Tratamiento Rickettsiosis</a:t>
            </a:r>
            <a:endParaRPr lang="es-MX" sz="3600" b="1" dirty="0"/>
          </a:p>
        </p:txBody>
      </p:sp>
    </p:spTree>
    <p:extLst>
      <p:ext uri="{BB962C8B-B14F-4D97-AF65-F5344CB8AC3E}">
        <p14:creationId xmlns:p14="http://schemas.microsoft.com/office/powerpoint/2010/main" val="136105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3600" b="1" smtClean="0"/>
              <a:t>Tratamiento Rickettsiosis</a:t>
            </a:r>
            <a:endParaRPr lang="es-MX" sz="3600" b="1" dirty="0"/>
          </a:p>
        </p:txBody>
      </p:sp>
      <p:sp>
        <p:nvSpPr>
          <p:cNvPr id="4" name="AutoShape 2" descr="Resultado de imagen para doxiciclin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5" name="Rectángulo 14"/>
          <p:cNvSpPr/>
          <p:nvPr/>
        </p:nvSpPr>
        <p:spPr>
          <a:xfrm>
            <a:off x="395536" y="1340768"/>
            <a:ext cx="83529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s-MX" sz="3200" b="1" dirty="0" smtClean="0">
                <a:solidFill>
                  <a:srgbClr val="C00000"/>
                </a:solidFill>
              </a:rPr>
              <a:t>Pacientes críticos:</a:t>
            </a:r>
          </a:p>
          <a:p>
            <a:pPr marL="342900" indent="-342900"/>
            <a:endParaRPr lang="es-MX" sz="2400" b="1" dirty="0" smtClean="0">
              <a:solidFill>
                <a:srgbClr val="C00000"/>
              </a:solidFill>
            </a:endParaRPr>
          </a:p>
          <a:p>
            <a:pPr marL="342900" indent="-342900"/>
            <a:r>
              <a:rPr lang="es-MX" sz="2400" b="1" dirty="0" smtClean="0"/>
              <a:t>Niños menores de 45 kg: </a:t>
            </a:r>
          </a:p>
          <a:p>
            <a:pPr marL="342900" indent="-342900"/>
            <a:r>
              <a:rPr lang="es-MX" sz="2400" b="1" dirty="0" smtClean="0"/>
              <a:t>(I.V.)</a:t>
            </a:r>
          </a:p>
          <a:p>
            <a:pPr marL="342900" indent="-342900"/>
            <a:r>
              <a:rPr lang="es-MX" sz="2400" b="1" dirty="0" smtClean="0"/>
              <a:t>4.4 mg/kg/dosis cada 12  horas X 72 hrs, después de las 72 hrs la </a:t>
            </a:r>
            <a:r>
              <a:rPr lang="es-MX" sz="2400" b="1" dirty="0" smtClean="0">
                <a:solidFill>
                  <a:srgbClr val="C00000"/>
                </a:solidFill>
              </a:rPr>
              <a:t>Doxiciclina </a:t>
            </a:r>
            <a:r>
              <a:rPr lang="es-MX" sz="2400" b="1" dirty="0" smtClean="0"/>
              <a:t>debe ser reducida a las dosis recomendadas inicialmente.</a:t>
            </a:r>
          </a:p>
          <a:p>
            <a:pPr marL="342900" indent="-342900"/>
            <a:r>
              <a:rPr lang="es-MX" sz="2400" b="1" dirty="0" smtClean="0"/>
              <a:t> </a:t>
            </a:r>
          </a:p>
          <a:p>
            <a:pPr marL="342900" indent="-342900"/>
            <a:r>
              <a:rPr lang="es-MX" sz="2400" b="1" dirty="0" smtClean="0"/>
              <a:t>Adultos:</a:t>
            </a:r>
          </a:p>
          <a:p>
            <a:pPr marL="342900" indent="-342900"/>
            <a:r>
              <a:rPr lang="es-MX" sz="2400" b="1" dirty="0" smtClean="0"/>
              <a:t>(I.V.)</a:t>
            </a:r>
          </a:p>
          <a:p>
            <a:pPr marL="342900" indent="-342900"/>
            <a:r>
              <a:rPr lang="es-MX" sz="2400" b="1" dirty="0" smtClean="0"/>
              <a:t>200 mg  cada 12 hrs. X 72 hrs, después de las 72 hrs. la </a:t>
            </a:r>
            <a:r>
              <a:rPr lang="es-MX" sz="2400" b="1" dirty="0" smtClean="0">
                <a:solidFill>
                  <a:srgbClr val="C00000"/>
                </a:solidFill>
              </a:rPr>
              <a:t>Doxiciclina </a:t>
            </a:r>
            <a:r>
              <a:rPr lang="es-MX" sz="2400" b="1" dirty="0" smtClean="0"/>
              <a:t>debe ser reducida a las dosis recomendadas inicialmente. </a:t>
            </a:r>
          </a:p>
        </p:txBody>
      </p:sp>
    </p:spTree>
    <p:extLst>
      <p:ext uri="{BB962C8B-B14F-4D97-AF65-F5344CB8AC3E}">
        <p14:creationId xmlns:p14="http://schemas.microsoft.com/office/powerpoint/2010/main" val="224622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457200" y="11663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4000" b="1" dirty="0" smtClean="0"/>
              <a:t>Diagnóstico</a:t>
            </a:r>
            <a:endParaRPr lang="es-MX" sz="4000" b="1" dirty="0"/>
          </a:p>
        </p:txBody>
      </p:sp>
      <p:sp>
        <p:nvSpPr>
          <p:cNvPr id="4" name="14 Marcador de contenido"/>
          <p:cNvSpPr txBox="1">
            <a:spLocks/>
          </p:cNvSpPr>
          <p:nvPr/>
        </p:nvSpPr>
        <p:spPr>
          <a:xfrm>
            <a:off x="251520" y="2389336"/>
            <a:ext cx="658416" cy="3600400"/>
          </a:xfrm>
          <a:prstGeom prst="rect">
            <a:avLst/>
          </a:prstGeom>
        </p:spPr>
        <p:txBody>
          <a:bodyPr vert="vert27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es-MX" b="1" smtClean="0">
                <a:solidFill>
                  <a:srgbClr val="C00000"/>
                </a:solidFill>
              </a:rPr>
              <a:t>Pruebas diagnósticas</a:t>
            </a:r>
            <a:endParaRPr lang="es-MX" b="1" dirty="0">
              <a:solidFill>
                <a:srgbClr val="C00000"/>
              </a:solidFill>
            </a:endParaRPr>
          </a:p>
        </p:txBody>
      </p:sp>
      <p:sp>
        <p:nvSpPr>
          <p:cNvPr id="5" name="15 Marcador de contenido"/>
          <p:cNvSpPr txBox="1">
            <a:spLocks/>
          </p:cNvSpPr>
          <p:nvPr/>
        </p:nvSpPr>
        <p:spPr>
          <a:xfrm>
            <a:off x="4572000" y="1525240"/>
            <a:ext cx="3312368" cy="50405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es-MX" b="1" smtClean="0">
                <a:solidFill>
                  <a:srgbClr val="00B050"/>
                </a:solidFill>
              </a:rPr>
              <a:t>Envío de muestras</a:t>
            </a:r>
            <a:endParaRPr lang="es-MX" b="1" dirty="0" smtClean="0">
              <a:solidFill>
                <a:srgbClr val="00B050"/>
              </a:solidFill>
            </a:endParaRPr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3177303717"/>
              </p:ext>
            </p:extLst>
          </p:nvPr>
        </p:nvGraphicFramePr>
        <p:xfrm>
          <a:off x="827584" y="2101304"/>
          <a:ext cx="655272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Rectángulo redondeado"/>
          <p:cNvSpPr/>
          <p:nvPr/>
        </p:nvSpPr>
        <p:spPr>
          <a:xfrm>
            <a:off x="7236296" y="2605360"/>
            <a:ext cx="1728192" cy="2736304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s-MX" b="1" dirty="0" smtClean="0"/>
              <a:t>Estudio epidemiológico de caso de enfermedades transmitidas por vector</a:t>
            </a:r>
            <a:endParaRPr lang="es-MX" b="1" dirty="0"/>
          </a:p>
        </p:txBody>
      </p:sp>
      <p:sp>
        <p:nvSpPr>
          <p:cNvPr id="8" name="7 Más"/>
          <p:cNvSpPr/>
          <p:nvPr/>
        </p:nvSpPr>
        <p:spPr>
          <a:xfrm>
            <a:off x="6156176" y="3397448"/>
            <a:ext cx="1296144" cy="1368152"/>
          </a:xfrm>
          <a:prstGeom prst="mathPlus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8 CuadroTexto"/>
          <p:cNvSpPr txBox="1"/>
          <p:nvPr/>
        </p:nvSpPr>
        <p:spPr>
          <a:xfrm>
            <a:off x="323528" y="6597352"/>
            <a:ext cx="59140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Fuente: Lineamientos para la vigilancia por laboratorio de las rickettsias. </a:t>
            </a:r>
            <a:r>
              <a:rPr lang="es-MX" sz="1400" dirty="0" err="1" smtClean="0"/>
              <a:t>InDRE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288726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" t="41157" r="37319" b="27836"/>
          <a:stretch/>
        </p:blipFill>
        <p:spPr bwMode="auto">
          <a:xfrm>
            <a:off x="434599" y="4005065"/>
            <a:ext cx="8166567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" t="23601" r="1090" b="2214"/>
          <a:stretch/>
        </p:blipFill>
        <p:spPr bwMode="auto">
          <a:xfrm>
            <a:off x="215191" y="192138"/>
            <a:ext cx="8605381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204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" y="116632"/>
            <a:ext cx="8959269" cy="598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664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" t="28308" r="38415" b="34102"/>
          <a:stretch/>
        </p:blipFill>
        <p:spPr bwMode="auto">
          <a:xfrm>
            <a:off x="252663" y="1630706"/>
            <a:ext cx="8422105" cy="5227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699792" y="1169041"/>
            <a:ext cx="3648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smtClean="0"/>
              <a:t>SEGIMIENTO DEL PACIENTE</a:t>
            </a:r>
            <a:endParaRPr lang="es-MX" sz="2400" b="1" dirty="0"/>
          </a:p>
        </p:txBody>
      </p:sp>
    </p:spTree>
    <p:extLst>
      <p:ext uri="{BB962C8B-B14F-4D97-AF65-F5344CB8AC3E}">
        <p14:creationId xmlns:p14="http://schemas.microsoft.com/office/powerpoint/2010/main" val="149664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" t="23231" r="70346" b="10103"/>
          <a:stretch/>
        </p:blipFill>
        <p:spPr bwMode="auto">
          <a:xfrm>
            <a:off x="140676" y="908720"/>
            <a:ext cx="4143291" cy="5496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" t="23231" r="75154" b="22205"/>
          <a:stretch/>
        </p:blipFill>
        <p:spPr bwMode="auto">
          <a:xfrm>
            <a:off x="5004048" y="908720"/>
            <a:ext cx="3825465" cy="5496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996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" t="29174" r="38282" b="43940"/>
          <a:stretch/>
        </p:blipFill>
        <p:spPr bwMode="auto">
          <a:xfrm>
            <a:off x="539552" y="508256"/>
            <a:ext cx="7643374" cy="280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Resultado de imagen para toma de muestra sanguine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645024"/>
            <a:ext cx="3587407" cy="269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12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524002" y="768927"/>
            <a:ext cx="4948238" cy="88696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4800" b="1" smtClean="0">
                <a:solidFill>
                  <a:srgbClr val="002060"/>
                </a:solidFill>
              </a:rPr>
              <a:t>Rickettsias</a:t>
            </a:r>
            <a:endParaRPr lang="es-ES_tradnl" sz="48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429000" y="2020888"/>
            <a:ext cx="4946602" cy="410527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2800" b="1" dirty="0" smtClean="0"/>
              <a:t>Pequeñas bacterias (0.3 </a:t>
            </a:r>
            <a:r>
              <a:rPr lang="es-ES_tradnl" sz="2800" b="1" dirty="0" err="1" smtClean="0"/>
              <a:t>μm</a:t>
            </a:r>
            <a:r>
              <a:rPr lang="es-ES_tradnl" sz="2800" b="1" dirty="0" smtClean="0"/>
              <a:t> × 1 </a:t>
            </a:r>
            <a:r>
              <a:rPr lang="es-ES_tradnl" sz="2800" b="1" dirty="0"/>
              <a:t>a</a:t>
            </a:r>
            <a:r>
              <a:rPr lang="es-ES_tradnl" sz="2800" b="1" dirty="0" smtClean="0"/>
              <a:t> 2 </a:t>
            </a:r>
            <a:r>
              <a:rPr lang="es-ES_tradnl" sz="2800" b="1" dirty="0" err="1" smtClean="0"/>
              <a:t>μm</a:t>
            </a:r>
            <a:r>
              <a:rPr lang="es-ES_tradnl" sz="2800" b="1" dirty="0" smtClean="0"/>
              <a:t>)</a:t>
            </a:r>
          </a:p>
          <a:p>
            <a:r>
              <a:rPr lang="es-ES_tradnl" sz="2800" b="1" dirty="0" err="1" smtClean="0"/>
              <a:t>Pleomorficas</a:t>
            </a:r>
            <a:endParaRPr lang="es-ES_tradnl" sz="2800" b="1" dirty="0" smtClean="0"/>
          </a:p>
          <a:p>
            <a:r>
              <a:rPr lang="es-ES_tradnl" sz="2800" b="1" dirty="0" smtClean="0"/>
              <a:t>Bacilos </a:t>
            </a:r>
            <a:r>
              <a:rPr lang="es-ES_tradnl" sz="2800" b="1" dirty="0" err="1" smtClean="0"/>
              <a:t>gram</a:t>
            </a:r>
            <a:r>
              <a:rPr lang="es-ES_tradnl" sz="2800" b="1" dirty="0" smtClean="0"/>
              <a:t> negativos</a:t>
            </a:r>
          </a:p>
          <a:p>
            <a:r>
              <a:rPr lang="es-ES_tradnl" sz="2800" b="1" dirty="0" smtClean="0"/>
              <a:t>Replicación por </a:t>
            </a:r>
            <a:r>
              <a:rPr lang="es-ES_tradnl" sz="2800" b="1" dirty="0" err="1" smtClean="0"/>
              <a:t>fusion</a:t>
            </a:r>
            <a:r>
              <a:rPr lang="es-ES_tradnl" sz="2800" b="1" dirty="0" smtClean="0"/>
              <a:t> binaria en el citoplasma del hospedero</a:t>
            </a:r>
          </a:p>
          <a:p>
            <a:r>
              <a:rPr lang="en-US" sz="2800" b="1" dirty="0" smtClean="0"/>
              <a:t>B</a:t>
            </a:r>
            <a:r>
              <a:rPr lang="es-ES_tradnl" sz="2800" b="1" dirty="0" err="1" smtClean="0"/>
              <a:t>acterias</a:t>
            </a:r>
            <a:r>
              <a:rPr lang="es-ES_tradnl" sz="2800" b="1" dirty="0" smtClean="0"/>
              <a:t> fastidiosas</a:t>
            </a:r>
          </a:p>
          <a:p>
            <a:r>
              <a:rPr lang="en-US" sz="2800" b="1" dirty="0" smtClean="0"/>
              <a:t>I</a:t>
            </a:r>
            <a:r>
              <a:rPr lang="es-ES_tradnl" sz="2800" b="1" dirty="0" err="1" smtClean="0"/>
              <a:t>ntracelulares</a:t>
            </a:r>
            <a:r>
              <a:rPr lang="es-ES_tradnl" sz="2800" b="1" dirty="0" smtClean="0"/>
              <a:t> obligadas</a:t>
            </a:r>
          </a:p>
          <a:p>
            <a:endParaRPr lang="es-ES_tradnl" sz="2800" b="1" dirty="0"/>
          </a:p>
        </p:txBody>
      </p:sp>
      <p:sp>
        <p:nvSpPr>
          <p:cNvPr id="5" name="4 Rectángulo"/>
          <p:cNvSpPr/>
          <p:nvPr/>
        </p:nvSpPr>
        <p:spPr>
          <a:xfrm>
            <a:off x="5755879" y="6349970"/>
            <a:ext cx="2737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b="1" dirty="0" smtClean="0">
                <a:solidFill>
                  <a:schemeClr val="tx1"/>
                </a:solidFill>
              </a:rPr>
              <a:t>Dr. Javier Araujo Meléndez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3078088" cy="227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436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21 Grupo"/>
          <p:cNvGrpSpPr/>
          <p:nvPr/>
        </p:nvGrpSpPr>
        <p:grpSpPr>
          <a:xfrm>
            <a:off x="394083" y="223639"/>
            <a:ext cx="8369846" cy="6066441"/>
            <a:chOff x="17566" y="1160655"/>
            <a:chExt cx="10034137" cy="6575016"/>
          </a:xfrm>
        </p:grpSpPr>
        <p:pic>
          <p:nvPicPr>
            <p:cNvPr id="3" name="Picture 5"/>
            <p:cNvPicPr>
              <a:picLocks noChangeAspect="1" noChangeArrowheads="1"/>
            </p:cNvPicPr>
            <p:nvPr/>
          </p:nvPicPr>
          <p:blipFill>
            <a:blip r:embed="rId2" cstate="print">
              <a:lum bright="10000" contrast="10000"/>
            </a:blip>
            <a:srcRect t="9469" r="7696" b="16704"/>
            <a:stretch>
              <a:fillRect/>
            </a:stretch>
          </p:blipFill>
          <p:spPr bwMode="auto">
            <a:xfrm>
              <a:off x="26447" y="2725455"/>
              <a:ext cx="10025256" cy="5000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3 Forma libre"/>
            <p:cNvSpPr/>
            <p:nvPr/>
          </p:nvSpPr>
          <p:spPr>
            <a:xfrm>
              <a:off x="5858016" y="3185850"/>
              <a:ext cx="904611" cy="1139890"/>
            </a:xfrm>
            <a:custGeom>
              <a:avLst/>
              <a:gdLst>
                <a:gd name="connsiteX0" fmla="*/ 888521 w 888521"/>
                <a:gd name="connsiteY0" fmla="*/ 353683 h 1009290"/>
                <a:gd name="connsiteX1" fmla="*/ 310551 w 888521"/>
                <a:gd name="connsiteY1" fmla="*/ 1009290 h 1009290"/>
                <a:gd name="connsiteX2" fmla="*/ 0 w 888521"/>
                <a:gd name="connsiteY2" fmla="*/ 828136 h 1009290"/>
                <a:gd name="connsiteX3" fmla="*/ 707366 w 888521"/>
                <a:gd name="connsiteY3" fmla="*/ 0 h 1009290"/>
                <a:gd name="connsiteX4" fmla="*/ 845389 w 888521"/>
                <a:gd name="connsiteY4" fmla="*/ 198407 h 1009290"/>
                <a:gd name="connsiteX5" fmla="*/ 854015 w 888521"/>
                <a:gd name="connsiteY5" fmla="*/ 301924 h 1009290"/>
                <a:gd name="connsiteX6" fmla="*/ 888521 w 888521"/>
                <a:gd name="connsiteY6" fmla="*/ 353683 h 100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8521" h="1009290">
                  <a:moveTo>
                    <a:pt x="888521" y="353683"/>
                  </a:moveTo>
                  <a:lnTo>
                    <a:pt x="310551" y="1009290"/>
                  </a:lnTo>
                  <a:lnTo>
                    <a:pt x="0" y="828136"/>
                  </a:lnTo>
                  <a:lnTo>
                    <a:pt x="707366" y="0"/>
                  </a:lnTo>
                  <a:lnTo>
                    <a:pt x="845389" y="198407"/>
                  </a:lnTo>
                  <a:lnTo>
                    <a:pt x="854015" y="301924"/>
                  </a:lnTo>
                  <a:lnTo>
                    <a:pt x="888521" y="353683"/>
                  </a:lnTo>
                  <a:close/>
                </a:path>
              </a:pathLst>
            </a:custGeom>
            <a:solidFill>
              <a:srgbClr val="FF6600">
                <a:alpha val="50196"/>
              </a:srgbClr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5" name="4 Forma libre"/>
            <p:cNvSpPr/>
            <p:nvPr/>
          </p:nvSpPr>
          <p:spPr>
            <a:xfrm>
              <a:off x="5436449" y="2913055"/>
              <a:ext cx="1106611" cy="1188604"/>
            </a:xfrm>
            <a:custGeom>
              <a:avLst/>
              <a:gdLst>
                <a:gd name="connsiteX0" fmla="*/ 34506 w 1086928"/>
                <a:gd name="connsiteY0" fmla="*/ 785003 h 1052422"/>
                <a:gd name="connsiteX1" fmla="*/ 690113 w 1086928"/>
                <a:gd name="connsiteY1" fmla="*/ 0 h 1052422"/>
                <a:gd name="connsiteX2" fmla="*/ 1086928 w 1086928"/>
                <a:gd name="connsiteY2" fmla="*/ 232913 h 1052422"/>
                <a:gd name="connsiteX3" fmla="*/ 362309 w 1086928"/>
                <a:gd name="connsiteY3" fmla="*/ 1052422 h 1052422"/>
                <a:gd name="connsiteX4" fmla="*/ 0 w 1086928"/>
                <a:gd name="connsiteY4" fmla="*/ 836762 h 1052422"/>
                <a:gd name="connsiteX5" fmla="*/ 34506 w 1086928"/>
                <a:gd name="connsiteY5" fmla="*/ 785003 h 1052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6928" h="1052422">
                  <a:moveTo>
                    <a:pt x="34506" y="785003"/>
                  </a:moveTo>
                  <a:lnTo>
                    <a:pt x="690113" y="0"/>
                  </a:lnTo>
                  <a:lnTo>
                    <a:pt x="1086928" y="232913"/>
                  </a:lnTo>
                  <a:lnTo>
                    <a:pt x="362309" y="1052422"/>
                  </a:lnTo>
                  <a:lnTo>
                    <a:pt x="0" y="836762"/>
                  </a:lnTo>
                  <a:lnTo>
                    <a:pt x="34506" y="785003"/>
                  </a:lnTo>
                  <a:close/>
                </a:path>
              </a:pathLst>
            </a:custGeom>
            <a:solidFill>
              <a:srgbClr val="FF0000">
                <a:alpha val="50196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6" name="5 Forma libre"/>
            <p:cNvSpPr/>
            <p:nvPr/>
          </p:nvSpPr>
          <p:spPr>
            <a:xfrm>
              <a:off x="4988535" y="2708459"/>
              <a:ext cx="974872" cy="779412"/>
            </a:xfrm>
            <a:custGeom>
              <a:avLst/>
              <a:gdLst>
                <a:gd name="connsiteX0" fmla="*/ 0 w 957532"/>
                <a:gd name="connsiteY0" fmla="*/ 241540 h 690113"/>
                <a:gd name="connsiteX1" fmla="*/ 664234 w 957532"/>
                <a:gd name="connsiteY1" fmla="*/ 690113 h 690113"/>
                <a:gd name="connsiteX2" fmla="*/ 957532 w 957532"/>
                <a:gd name="connsiteY2" fmla="*/ 336430 h 690113"/>
                <a:gd name="connsiteX3" fmla="*/ 293298 w 957532"/>
                <a:gd name="connsiteY3" fmla="*/ 0 h 690113"/>
                <a:gd name="connsiteX4" fmla="*/ 112144 w 957532"/>
                <a:gd name="connsiteY4" fmla="*/ 25879 h 690113"/>
                <a:gd name="connsiteX5" fmla="*/ 8627 w 957532"/>
                <a:gd name="connsiteY5" fmla="*/ 189781 h 690113"/>
                <a:gd name="connsiteX6" fmla="*/ 0 w 957532"/>
                <a:gd name="connsiteY6" fmla="*/ 241540 h 690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7532" h="690113">
                  <a:moveTo>
                    <a:pt x="0" y="241540"/>
                  </a:moveTo>
                  <a:lnTo>
                    <a:pt x="664234" y="690113"/>
                  </a:lnTo>
                  <a:lnTo>
                    <a:pt x="957532" y="336430"/>
                  </a:lnTo>
                  <a:lnTo>
                    <a:pt x="293298" y="0"/>
                  </a:lnTo>
                  <a:lnTo>
                    <a:pt x="112144" y="25879"/>
                  </a:lnTo>
                  <a:lnTo>
                    <a:pt x="8627" y="189781"/>
                  </a:lnTo>
                  <a:lnTo>
                    <a:pt x="0" y="241540"/>
                  </a:lnTo>
                  <a:close/>
                </a:path>
              </a:pathLst>
            </a:custGeom>
            <a:solidFill>
              <a:srgbClr val="FF6600">
                <a:alpha val="50196"/>
              </a:srgbClr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7" name="6 Forma libre"/>
            <p:cNvSpPr/>
            <p:nvPr/>
          </p:nvSpPr>
          <p:spPr>
            <a:xfrm>
              <a:off x="4691819" y="3029967"/>
              <a:ext cx="929066" cy="769670"/>
            </a:xfrm>
            <a:custGeom>
              <a:avLst/>
              <a:gdLst>
                <a:gd name="connsiteX0" fmla="*/ 239680 w 912541"/>
                <a:gd name="connsiteY0" fmla="*/ 0 h 681487"/>
                <a:gd name="connsiteX1" fmla="*/ 239680 w 912541"/>
                <a:gd name="connsiteY1" fmla="*/ 0 h 681487"/>
                <a:gd name="connsiteX2" fmla="*/ 196548 w 912541"/>
                <a:gd name="connsiteY2" fmla="*/ 60385 h 681487"/>
                <a:gd name="connsiteX3" fmla="*/ 170669 w 912541"/>
                <a:gd name="connsiteY3" fmla="*/ 86264 h 681487"/>
                <a:gd name="connsiteX4" fmla="*/ 136163 w 912541"/>
                <a:gd name="connsiteY4" fmla="*/ 129396 h 681487"/>
                <a:gd name="connsiteX5" fmla="*/ 110284 w 912541"/>
                <a:gd name="connsiteY5" fmla="*/ 181155 h 681487"/>
                <a:gd name="connsiteX6" fmla="*/ 84405 w 912541"/>
                <a:gd name="connsiteY6" fmla="*/ 198408 h 681487"/>
                <a:gd name="connsiteX7" fmla="*/ 58526 w 912541"/>
                <a:gd name="connsiteY7" fmla="*/ 224287 h 681487"/>
                <a:gd name="connsiteX8" fmla="*/ 24020 w 912541"/>
                <a:gd name="connsiteY8" fmla="*/ 250166 h 681487"/>
                <a:gd name="connsiteX9" fmla="*/ 636495 w 912541"/>
                <a:gd name="connsiteY9" fmla="*/ 681487 h 681487"/>
                <a:gd name="connsiteX10" fmla="*/ 912541 w 912541"/>
                <a:gd name="connsiteY10" fmla="*/ 414068 h 681487"/>
                <a:gd name="connsiteX11" fmla="*/ 239680 w 912541"/>
                <a:gd name="connsiteY11" fmla="*/ 0 h 68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12541" h="681487">
                  <a:moveTo>
                    <a:pt x="239680" y="0"/>
                  </a:moveTo>
                  <a:lnTo>
                    <a:pt x="239680" y="0"/>
                  </a:lnTo>
                  <a:cubicBezTo>
                    <a:pt x="225303" y="20128"/>
                    <a:pt x="212000" y="41070"/>
                    <a:pt x="196548" y="60385"/>
                  </a:cubicBezTo>
                  <a:cubicBezTo>
                    <a:pt x="188927" y="69911"/>
                    <a:pt x="177436" y="76113"/>
                    <a:pt x="170669" y="86264"/>
                  </a:cubicBezTo>
                  <a:cubicBezTo>
                    <a:pt x="137336" y="136265"/>
                    <a:pt x="194042" y="90811"/>
                    <a:pt x="136163" y="129396"/>
                  </a:cubicBezTo>
                  <a:cubicBezTo>
                    <a:pt x="129147" y="150446"/>
                    <a:pt x="127008" y="164431"/>
                    <a:pt x="110284" y="181155"/>
                  </a:cubicBezTo>
                  <a:cubicBezTo>
                    <a:pt x="102953" y="188486"/>
                    <a:pt x="92370" y="191771"/>
                    <a:pt x="84405" y="198408"/>
                  </a:cubicBezTo>
                  <a:cubicBezTo>
                    <a:pt x="75033" y="206218"/>
                    <a:pt x="67898" y="216477"/>
                    <a:pt x="58526" y="224287"/>
                  </a:cubicBezTo>
                  <a:cubicBezTo>
                    <a:pt x="0" y="273058"/>
                    <a:pt x="51454" y="222732"/>
                    <a:pt x="24020" y="250166"/>
                  </a:cubicBezTo>
                  <a:lnTo>
                    <a:pt x="636495" y="681487"/>
                  </a:lnTo>
                  <a:lnTo>
                    <a:pt x="912541" y="414068"/>
                  </a:lnTo>
                  <a:lnTo>
                    <a:pt x="239680" y="0"/>
                  </a:lnTo>
                  <a:close/>
                </a:path>
              </a:pathLst>
            </a:custGeom>
            <a:solidFill>
              <a:srgbClr val="FF6600">
                <a:alpha val="50196"/>
              </a:srgbClr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8" name="7 Forma libre"/>
            <p:cNvSpPr/>
            <p:nvPr/>
          </p:nvSpPr>
          <p:spPr>
            <a:xfrm>
              <a:off x="4988535" y="3838608"/>
              <a:ext cx="1150524" cy="906066"/>
            </a:xfrm>
            <a:custGeom>
              <a:avLst/>
              <a:gdLst>
                <a:gd name="connsiteX0" fmla="*/ 336430 w 1130060"/>
                <a:gd name="connsiteY0" fmla="*/ 17252 h 802256"/>
                <a:gd name="connsiteX1" fmla="*/ 1130060 w 1130060"/>
                <a:gd name="connsiteY1" fmla="*/ 483079 h 802256"/>
                <a:gd name="connsiteX2" fmla="*/ 888521 w 1130060"/>
                <a:gd name="connsiteY2" fmla="*/ 802256 h 802256"/>
                <a:gd name="connsiteX3" fmla="*/ 163902 w 1130060"/>
                <a:gd name="connsiteY3" fmla="*/ 396815 h 802256"/>
                <a:gd name="connsiteX4" fmla="*/ 0 w 1130060"/>
                <a:gd name="connsiteY4" fmla="*/ 250166 h 802256"/>
                <a:gd name="connsiteX5" fmla="*/ 232913 w 1130060"/>
                <a:gd name="connsiteY5" fmla="*/ 0 h 802256"/>
                <a:gd name="connsiteX6" fmla="*/ 336430 w 1130060"/>
                <a:gd name="connsiteY6" fmla="*/ 17252 h 802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30060" h="802256">
                  <a:moveTo>
                    <a:pt x="336430" y="17252"/>
                  </a:moveTo>
                  <a:lnTo>
                    <a:pt x="1130060" y="483079"/>
                  </a:lnTo>
                  <a:lnTo>
                    <a:pt x="888521" y="802256"/>
                  </a:lnTo>
                  <a:lnTo>
                    <a:pt x="163902" y="396815"/>
                  </a:lnTo>
                  <a:lnTo>
                    <a:pt x="0" y="250166"/>
                  </a:lnTo>
                  <a:lnTo>
                    <a:pt x="232913" y="0"/>
                  </a:lnTo>
                  <a:lnTo>
                    <a:pt x="336430" y="17252"/>
                  </a:lnTo>
                  <a:close/>
                </a:path>
              </a:pathLst>
            </a:custGeom>
            <a:solidFill>
              <a:srgbClr val="FF6600">
                <a:alpha val="50196"/>
              </a:srgbClr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9" name="8 Forma libre"/>
            <p:cNvSpPr/>
            <p:nvPr/>
          </p:nvSpPr>
          <p:spPr>
            <a:xfrm>
              <a:off x="193218" y="4637506"/>
              <a:ext cx="1027568" cy="1929046"/>
            </a:xfrm>
            <a:custGeom>
              <a:avLst/>
              <a:gdLst>
                <a:gd name="connsiteX0" fmla="*/ 353683 w 1009291"/>
                <a:gd name="connsiteY0" fmla="*/ 0 h 1708030"/>
                <a:gd name="connsiteX1" fmla="*/ 1009291 w 1009291"/>
                <a:gd name="connsiteY1" fmla="*/ 1544128 h 1708030"/>
                <a:gd name="connsiteX2" fmla="*/ 629728 w 1009291"/>
                <a:gd name="connsiteY2" fmla="*/ 1708030 h 1708030"/>
                <a:gd name="connsiteX3" fmla="*/ 0 w 1009291"/>
                <a:gd name="connsiteY3" fmla="*/ 215660 h 1708030"/>
                <a:gd name="connsiteX4" fmla="*/ 353683 w 1009291"/>
                <a:gd name="connsiteY4" fmla="*/ 0 h 170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9291" h="1708030">
                  <a:moveTo>
                    <a:pt x="353683" y="0"/>
                  </a:moveTo>
                  <a:lnTo>
                    <a:pt x="1009291" y="1544128"/>
                  </a:lnTo>
                  <a:lnTo>
                    <a:pt x="629728" y="1708030"/>
                  </a:lnTo>
                  <a:lnTo>
                    <a:pt x="0" y="215660"/>
                  </a:lnTo>
                  <a:lnTo>
                    <a:pt x="353683" y="0"/>
                  </a:lnTo>
                  <a:close/>
                </a:path>
              </a:pathLst>
            </a:custGeom>
            <a:solidFill>
              <a:srgbClr val="FF0000">
                <a:alpha val="50196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10" name="9 Forma libre"/>
            <p:cNvSpPr/>
            <p:nvPr/>
          </p:nvSpPr>
          <p:spPr>
            <a:xfrm>
              <a:off x="641132" y="4530337"/>
              <a:ext cx="1080264" cy="2143384"/>
            </a:xfrm>
            <a:custGeom>
              <a:avLst/>
              <a:gdLst>
                <a:gd name="connsiteX0" fmla="*/ 0 w 1061049"/>
                <a:gd name="connsiteY0" fmla="*/ 51759 h 1897811"/>
                <a:gd name="connsiteX1" fmla="*/ 0 w 1061049"/>
                <a:gd name="connsiteY1" fmla="*/ 51759 h 1897811"/>
                <a:gd name="connsiteX2" fmla="*/ 77638 w 1061049"/>
                <a:gd name="connsiteY2" fmla="*/ 43132 h 1897811"/>
                <a:gd name="connsiteX3" fmla="*/ 103517 w 1061049"/>
                <a:gd name="connsiteY3" fmla="*/ 34506 h 1897811"/>
                <a:gd name="connsiteX4" fmla="*/ 146649 w 1061049"/>
                <a:gd name="connsiteY4" fmla="*/ 25879 h 1897811"/>
                <a:gd name="connsiteX5" fmla="*/ 163902 w 1061049"/>
                <a:gd name="connsiteY5" fmla="*/ 0 h 1897811"/>
                <a:gd name="connsiteX6" fmla="*/ 586597 w 1061049"/>
                <a:gd name="connsiteY6" fmla="*/ 940279 h 1897811"/>
                <a:gd name="connsiteX7" fmla="*/ 655608 w 1061049"/>
                <a:gd name="connsiteY7" fmla="*/ 914400 h 1897811"/>
                <a:gd name="connsiteX8" fmla="*/ 1061049 w 1061049"/>
                <a:gd name="connsiteY8" fmla="*/ 1897811 h 1897811"/>
                <a:gd name="connsiteX9" fmla="*/ 733246 w 1061049"/>
                <a:gd name="connsiteY9" fmla="*/ 1733909 h 1897811"/>
                <a:gd name="connsiteX10" fmla="*/ 681487 w 1061049"/>
                <a:gd name="connsiteY10" fmla="*/ 1690777 h 1897811"/>
                <a:gd name="connsiteX11" fmla="*/ 362310 w 1061049"/>
                <a:gd name="connsiteY11" fmla="*/ 992038 h 1897811"/>
                <a:gd name="connsiteX12" fmla="*/ 0 w 1061049"/>
                <a:gd name="connsiteY12" fmla="*/ 51759 h 189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61049" h="1897811">
                  <a:moveTo>
                    <a:pt x="0" y="51759"/>
                  </a:moveTo>
                  <a:lnTo>
                    <a:pt x="0" y="51759"/>
                  </a:lnTo>
                  <a:cubicBezTo>
                    <a:pt x="25879" y="48883"/>
                    <a:pt x="51954" y="47413"/>
                    <a:pt x="77638" y="43132"/>
                  </a:cubicBezTo>
                  <a:cubicBezTo>
                    <a:pt x="86607" y="41637"/>
                    <a:pt x="94696" y="36711"/>
                    <a:pt x="103517" y="34506"/>
                  </a:cubicBezTo>
                  <a:cubicBezTo>
                    <a:pt x="117741" y="30950"/>
                    <a:pt x="132272" y="28755"/>
                    <a:pt x="146649" y="25879"/>
                  </a:cubicBezTo>
                  <a:lnTo>
                    <a:pt x="163902" y="0"/>
                  </a:lnTo>
                  <a:lnTo>
                    <a:pt x="586597" y="940279"/>
                  </a:lnTo>
                  <a:lnTo>
                    <a:pt x="655608" y="914400"/>
                  </a:lnTo>
                  <a:lnTo>
                    <a:pt x="1061049" y="1897811"/>
                  </a:lnTo>
                  <a:lnTo>
                    <a:pt x="733246" y="1733909"/>
                  </a:lnTo>
                  <a:lnTo>
                    <a:pt x="681487" y="1690777"/>
                  </a:lnTo>
                  <a:lnTo>
                    <a:pt x="362310" y="992038"/>
                  </a:lnTo>
                  <a:lnTo>
                    <a:pt x="0" y="51759"/>
                  </a:lnTo>
                  <a:close/>
                </a:path>
              </a:pathLst>
            </a:custGeom>
            <a:solidFill>
              <a:srgbClr val="FF6600">
                <a:alpha val="50196"/>
              </a:srgbClr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11" name="10 Forma libre"/>
            <p:cNvSpPr/>
            <p:nvPr/>
          </p:nvSpPr>
          <p:spPr>
            <a:xfrm>
              <a:off x="17566" y="4910300"/>
              <a:ext cx="790436" cy="1851105"/>
            </a:xfrm>
            <a:custGeom>
              <a:avLst/>
              <a:gdLst>
                <a:gd name="connsiteX0" fmla="*/ 776377 w 776377"/>
                <a:gd name="connsiteY0" fmla="*/ 1492370 h 1639019"/>
                <a:gd name="connsiteX1" fmla="*/ 414068 w 776377"/>
                <a:gd name="connsiteY1" fmla="*/ 1639019 h 1639019"/>
                <a:gd name="connsiteX2" fmla="*/ 8626 w 776377"/>
                <a:gd name="connsiteY2" fmla="*/ 750498 h 1639019"/>
                <a:gd name="connsiteX3" fmla="*/ 0 w 776377"/>
                <a:gd name="connsiteY3" fmla="*/ 60385 h 1639019"/>
                <a:gd name="connsiteX4" fmla="*/ 129396 w 776377"/>
                <a:gd name="connsiteY4" fmla="*/ 0 h 1639019"/>
                <a:gd name="connsiteX5" fmla="*/ 500332 w 776377"/>
                <a:gd name="connsiteY5" fmla="*/ 845389 h 1639019"/>
                <a:gd name="connsiteX6" fmla="*/ 776377 w 776377"/>
                <a:gd name="connsiteY6" fmla="*/ 1492370 h 163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6377" h="1639019">
                  <a:moveTo>
                    <a:pt x="776377" y="1492370"/>
                  </a:moveTo>
                  <a:lnTo>
                    <a:pt x="414068" y="1639019"/>
                  </a:lnTo>
                  <a:lnTo>
                    <a:pt x="8626" y="750498"/>
                  </a:lnTo>
                  <a:lnTo>
                    <a:pt x="0" y="60385"/>
                  </a:lnTo>
                  <a:lnTo>
                    <a:pt x="129396" y="0"/>
                  </a:lnTo>
                  <a:lnTo>
                    <a:pt x="500332" y="845389"/>
                  </a:lnTo>
                  <a:lnTo>
                    <a:pt x="776377" y="1492370"/>
                  </a:lnTo>
                  <a:close/>
                </a:path>
              </a:pathLst>
            </a:custGeom>
            <a:solidFill>
              <a:srgbClr val="FF6600">
                <a:alpha val="50196"/>
              </a:srgbClr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12" name="11 Forma libre"/>
            <p:cNvSpPr/>
            <p:nvPr/>
          </p:nvSpPr>
          <p:spPr>
            <a:xfrm>
              <a:off x="6780190" y="5631257"/>
              <a:ext cx="1607222" cy="1188605"/>
            </a:xfrm>
            <a:custGeom>
              <a:avLst/>
              <a:gdLst>
                <a:gd name="connsiteX0" fmla="*/ 517585 w 1578634"/>
                <a:gd name="connsiteY0" fmla="*/ 172528 h 1052423"/>
                <a:gd name="connsiteX1" fmla="*/ 138023 w 1578634"/>
                <a:gd name="connsiteY1" fmla="*/ 0 h 1052423"/>
                <a:gd name="connsiteX2" fmla="*/ 0 w 1578634"/>
                <a:gd name="connsiteY2" fmla="*/ 336430 h 1052423"/>
                <a:gd name="connsiteX3" fmla="*/ 1457865 w 1578634"/>
                <a:gd name="connsiteY3" fmla="*/ 1052423 h 1052423"/>
                <a:gd name="connsiteX4" fmla="*/ 1578634 w 1578634"/>
                <a:gd name="connsiteY4" fmla="*/ 646981 h 1052423"/>
                <a:gd name="connsiteX5" fmla="*/ 517585 w 1578634"/>
                <a:gd name="connsiteY5" fmla="*/ 172528 h 105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8634" h="1052423">
                  <a:moveTo>
                    <a:pt x="517585" y="172528"/>
                  </a:moveTo>
                  <a:lnTo>
                    <a:pt x="138023" y="0"/>
                  </a:lnTo>
                  <a:lnTo>
                    <a:pt x="0" y="336430"/>
                  </a:lnTo>
                  <a:lnTo>
                    <a:pt x="1457865" y="1052423"/>
                  </a:lnTo>
                  <a:lnTo>
                    <a:pt x="1578634" y="646981"/>
                  </a:lnTo>
                  <a:lnTo>
                    <a:pt x="517585" y="172528"/>
                  </a:lnTo>
                  <a:close/>
                </a:path>
              </a:pathLst>
            </a:custGeom>
            <a:solidFill>
              <a:srgbClr val="FF6600">
                <a:alpha val="50196"/>
              </a:srgbClr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13" name="12 Forma libre"/>
            <p:cNvSpPr/>
            <p:nvPr/>
          </p:nvSpPr>
          <p:spPr>
            <a:xfrm>
              <a:off x="8044890" y="6878317"/>
              <a:ext cx="1045134" cy="857354"/>
            </a:xfrm>
            <a:custGeom>
              <a:avLst/>
              <a:gdLst>
                <a:gd name="connsiteX0" fmla="*/ 1026544 w 1026544"/>
                <a:gd name="connsiteY0" fmla="*/ 431321 h 759125"/>
                <a:gd name="connsiteX1" fmla="*/ 862642 w 1026544"/>
                <a:gd name="connsiteY1" fmla="*/ 759125 h 759125"/>
                <a:gd name="connsiteX2" fmla="*/ 0 w 1026544"/>
                <a:gd name="connsiteY2" fmla="*/ 379562 h 759125"/>
                <a:gd name="connsiteX3" fmla="*/ 163902 w 1026544"/>
                <a:gd name="connsiteY3" fmla="*/ 0 h 759125"/>
                <a:gd name="connsiteX4" fmla="*/ 1026544 w 1026544"/>
                <a:gd name="connsiteY4" fmla="*/ 431321 h 75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544" h="759125">
                  <a:moveTo>
                    <a:pt x="1026544" y="431321"/>
                  </a:moveTo>
                  <a:lnTo>
                    <a:pt x="862642" y="759125"/>
                  </a:lnTo>
                  <a:lnTo>
                    <a:pt x="0" y="379562"/>
                  </a:lnTo>
                  <a:lnTo>
                    <a:pt x="163902" y="0"/>
                  </a:lnTo>
                  <a:lnTo>
                    <a:pt x="1026544" y="431321"/>
                  </a:lnTo>
                  <a:close/>
                </a:path>
              </a:pathLst>
            </a:custGeom>
            <a:solidFill>
              <a:srgbClr val="FF6600">
                <a:alpha val="50196"/>
              </a:srgbClr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14" name="13 Forma libre"/>
            <p:cNvSpPr/>
            <p:nvPr/>
          </p:nvSpPr>
          <p:spPr>
            <a:xfrm>
              <a:off x="6367407" y="6030706"/>
              <a:ext cx="1607222" cy="1665995"/>
            </a:xfrm>
            <a:custGeom>
              <a:avLst/>
              <a:gdLst>
                <a:gd name="connsiteX0" fmla="*/ 345057 w 1578634"/>
                <a:gd name="connsiteY0" fmla="*/ 0 h 1475117"/>
                <a:gd name="connsiteX1" fmla="*/ 0 w 1578634"/>
                <a:gd name="connsiteY1" fmla="*/ 741872 h 1475117"/>
                <a:gd name="connsiteX2" fmla="*/ 1414732 w 1578634"/>
                <a:gd name="connsiteY2" fmla="*/ 1475117 h 1475117"/>
                <a:gd name="connsiteX3" fmla="*/ 1578634 w 1578634"/>
                <a:gd name="connsiteY3" fmla="*/ 1112807 h 1475117"/>
                <a:gd name="connsiteX4" fmla="*/ 491706 w 1578634"/>
                <a:gd name="connsiteY4" fmla="*/ 569343 h 1475117"/>
                <a:gd name="connsiteX5" fmla="*/ 664234 w 1578634"/>
                <a:gd name="connsiteY5" fmla="*/ 163902 h 1475117"/>
                <a:gd name="connsiteX6" fmla="*/ 345057 w 1578634"/>
                <a:gd name="connsiteY6" fmla="*/ 0 h 1475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8634" h="1475117">
                  <a:moveTo>
                    <a:pt x="345057" y="0"/>
                  </a:moveTo>
                  <a:lnTo>
                    <a:pt x="0" y="741872"/>
                  </a:lnTo>
                  <a:lnTo>
                    <a:pt x="1414732" y="1475117"/>
                  </a:lnTo>
                  <a:lnTo>
                    <a:pt x="1578634" y="1112807"/>
                  </a:lnTo>
                  <a:lnTo>
                    <a:pt x="491706" y="569343"/>
                  </a:lnTo>
                  <a:lnTo>
                    <a:pt x="664234" y="163902"/>
                  </a:lnTo>
                  <a:lnTo>
                    <a:pt x="345057" y="0"/>
                  </a:lnTo>
                  <a:close/>
                </a:path>
              </a:pathLst>
            </a:custGeom>
            <a:solidFill>
              <a:srgbClr val="FF6600">
                <a:alpha val="50196"/>
              </a:srgbClr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15" name="14 Forma libre"/>
            <p:cNvSpPr/>
            <p:nvPr/>
          </p:nvSpPr>
          <p:spPr>
            <a:xfrm>
              <a:off x="6938279" y="6264529"/>
              <a:ext cx="887046" cy="828126"/>
            </a:xfrm>
            <a:custGeom>
              <a:avLst/>
              <a:gdLst>
                <a:gd name="connsiteX0" fmla="*/ 163902 w 871268"/>
                <a:gd name="connsiteY0" fmla="*/ 0 h 733245"/>
                <a:gd name="connsiteX1" fmla="*/ 871268 w 871268"/>
                <a:gd name="connsiteY1" fmla="*/ 362309 h 733245"/>
                <a:gd name="connsiteX2" fmla="*/ 690113 w 871268"/>
                <a:gd name="connsiteY2" fmla="*/ 733245 h 733245"/>
                <a:gd name="connsiteX3" fmla="*/ 0 w 871268"/>
                <a:gd name="connsiteY3" fmla="*/ 362309 h 733245"/>
                <a:gd name="connsiteX4" fmla="*/ 163902 w 871268"/>
                <a:gd name="connsiteY4" fmla="*/ 0 h 733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268" h="733245">
                  <a:moveTo>
                    <a:pt x="163902" y="0"/>
                  </a:moveTo>
                  <a:lnTo>
                    <a:pt x="871268" y="362309"/>
                  </a:lnTo>
                  <a:lnTo>
                    <a:pt x="690113" y="733245"/>
                  </a:lnTo>
                  <a:lnTo>
                    <a:pt x="0" y="362309"/>
                  </a:lnTo>
                  <a:lnTo>
                    <a:pt x="163902" y="0"/>
                  </a:lnTo>
                  <a:close/>
                </a:path>
              </a:pathLst>
            </a:custGeom>
            <a:solidFill>
              <a:srgbClr val="FF0000">
                <a:alpha val="50196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16" name="15 CuadroTexto"/>
            <p:cNvSpPr txBox="1"/>
            <p:nvPr/>
          </p:nvSpPr>
          <p:spPr>
            <a:xfrm>
              <a:off x="755846" y="1980870"/>
              <a:ext cx="2994744" cy="375205"/>
            </a:xfrm>
            <a:prstGeom prst="rect">
              <a:avLst/>
            </a:prstGeom>
            <a:noFill/>
          </p:spPr>
          <p:txBody>
            <a:bodyPr wrap="square" lIns="97256" tIns="48628" rIns="97256" bIns="48628" rtlCol="0">
              <a:spAutoFit/>
            </a:bodyPr>
            <a:lstStyle/>
            <a:p>
              <a:pPr algn="just"/>
              <a:r>
                <a:rPr lang="es-MX" sz="1800" dirty="0" smtClean="0"/>
                <a:t>Reporte de casos dispersos.</a:t>
              </a:r>
            </a:p>
          </p:txBody>
        </p:sp>
        <p:sp>
          <p:nvSpPr>
            <p:cNvPr id="17" name="16 CuadroTexto"/>
            <p:cNvSpPr txBox="1"/>
            <p:nvPr/>
          </p:nvSpPr>
          <p:spPr>
            <a:xfrm>
              <a:off x="1523718" y="2815472"/>
              <a:ext cx="1319616" cy="41712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lIns="97256" tIns="48628" rIns="97256" bIns="48628" rtlCol="0">
              <a:spAutoFit/>
            </a:bodyPr>
            <a:lstStyle/>
            <a:p>
              <a:pPr algn="ctr"/>
              <a:r>
                <a:rPr lang="es-MX" b="1" dirty="0" smtClean="0">
                  <a:solidFill>
                    <a:srgbClr val="FF0000"/>
                  </a:solidFill>
                </a:rPr>
                <a:t>Bloqueos                </a:t>
              </a:r>
              <a:endParaRPr lang="es-MX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17 Elipse"/>
            <p:cNvSpPr/>
            <p:nvPr/>
          </p:nvSpPr>
          <p:spPr>
            <a:xfrm>
              <a:off x="643974" y="5255244"/>
              <a:ext cx="109956" cy="12197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19" name="18 Elipse"/>
            <p:cNvSpPr/>
            <p:nvPr/>
          </p:nvSpPr>
          <p:spPr>
            <a:xfrm>
              <a:off x="5873411" y="3344103"/>
              <a:ext cx="109956" cy="12197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20" name="19 Elipse"/>
            <p:cNvSpPr/>
            <p:nvPr/>
          </p:nvSpPr>
          <p:spPr>
            <a:xfrm>
              <a:off x="7315366" y="6556455"/>
              <a:ext cx="109956" cy="12197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7256" tIns="48628" rIns="97256" bIns="48628" rtlCol="0" anchor="ctr"/>
            <a:lstStyle/>
            <a:p>
              <a:pPr algn="ctr"/>
              <a:endParaRPr lang="es-MX"/>
            </a:p>
          </p:txBody>
        </p:sp>
        <p:sp>
          <p:nvSpPr>
            <p:cNvPr id="21" name="20 CuadroTexto"/>
            <p:cNvSpPr txBox="1"/>
            <p:nvPr/>
          </p:nvSpPr>
          <p:spPr>
            <a:xfrm>
              <a:off x="143076" y="1160655"/>
              <a:ext cx="9677183" cy="508575"/>
            </a:xfrm>
            <a:prstGeom prst="rect">
              <a:avLst/>
            </a:prstGeom>
            <a:noFill/>
          </p:spPr>
          <p:txBody>
            <a:bodyPr wrap="square" lIns="97256" tIns="48628" rIns="97256" bIns="48628">
              <a:spAutoFit/>
            </a:bodyPr>
            <a:lstStyle/>
            <a:p>
              <a:pPr algn="ctr">
                <a:lnSpc>
                  <a:spcPts val="3191"/>
                </a:lnSpc>
                <a:defRPr/>
              </a:pPr>
              <a:r>
                <a:rPr lang="es-MX" sz="3000" b="1" dirty="0" smtClean="0">
                  <a:solidFill>
                    <a:srgbClr val="009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En áreas con reporte de casos</a:t>
              </a:r>
              <a:endParaRPr lang="es-MX" sz="30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602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3"/>
          <p:cNvSpPr txBox="1"/>
          <p:nvPr/>
        </p:nvSpPr>
        <p:spPr>
          <a:xfrm>
            <a:off x="489041" y="764704"/>
            <a:ext cx="8189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Criterios para la Vigilancia Entomológica  de las poblaciones de Garrapatas, dirigida a la prevención y control de la FMMR.</a:t>
            </a:r>
            <a:endParaRPr lang="es-ES" sz="2800" dirty="0">
              <a:solidFill>
                <a:srgbClr val="FF0000"/>
              </a:solidFill>
              <a:latin typeface="Soberana Sans"/>
              <a:cs typeface="Soberana Sans"/>
            </a:endParaRPr>
          </a:p>
        </p:txBody>
      </p:sp>
      <p:pic>
        <p:nvPicPr>
          <p:cNvPr id="3" name="Picture 5" descr="C:\Users\Gerardo\Pictures\tick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33746" y="2852936"/>
            <a:ext cx="3943336" cy="2520000"/>
          </a:xfrm>
          <a:prstGeom prst="rect">
            <a:avLst/>
          </a:prstGeom>
          <a:noFill/>
        </p:spPr>
      </p:pic>
      <p:pic>
        <p:nvPicPr>
          <p:cNvPr id="4" name="Picture 6" descr="C:\Users\Gerardo\Pictures\imagesCA6L8EX9.jpg"/>
          <p:cNvPicPr>
            <a:picLocks noChangeAspect="1" noChangeArrowheads="1"/>
          </p:cNvPicPr>
          <p:nvPr/>
        </p:nvPicPr>
        <p:blipFill>
          <a:blip r:embed="rId3" cstate="email"/>
          <a:srcRect r="20526"/>
          <a:stretch>
            <a:fillRect/>
          </a:stretch>
        </p:blipFill>
        <p:spPr bwMode="auto">
          <a:xfrm>
            <a:off x="464034" y="2852936"/>
            <a:ext cx="3917389" cy="252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7864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www.grupoavisur.com/fotos/textos/grieta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" y="0"/>
            <a:ext cx="9132803" cy="682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1 Título"/>
          <p:cNvSpPr txBox="1">
            <a:spLocks/>
          </p:cNvSpPr>
          <p:nvPr/>
        </p:nvSpPr>
        <p:spPr>
          <a:xfrm>
            <a:off x="421667" y="-74377"/>
            <a:ext cx="8229600" cy="95252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MX" sz="3600" b="1" dirty="0" smtClean="0"/>
              <a:t>Determinantes de Riesgo de Rickettsiosis</a:t>
            </a:r>
            <a:endParaRPr lang="es-MX" sz="3600" b="1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179512" y="710413"/>
            <a:ext cx="6757445" cy="2842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800" smtClean="0"/>
              <a:t>Los principales factores determinantes relacionados con la enfermedad son:</a:t>
            </a:r>
          </a:p>
          <a:p>
            <a:pPr marL="0" indent="0">
              <a:buFont typeface="Arial" pitchFamily="34" charset="0"/>
              <a:buNone/>
            </a:pPr>
            <a:endParaRPr lang="es-MX" sz="1800" dirty="0">
              <a:latin typeface="Century Gothic" panose="020B0502020202020204" pitchFamily="34" charset="0"/>
            </a:endParaRPr>
          </a:p>
        </p:txBody>
      </p:sp>
      <p:pic>
        <p:nvPicPr>
          <p:cNvPr id="5" name="Picture 2" descr="http://i.oem.com.mx/1016175c-2ae7-447c-84bf-64e2394d80c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621" y="4293096"/>
            <a:ext cx="2736304" cy="22802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linderonorte.files.wordpress.com/2015/08/img_9788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240" y="1097286"/>
            <a:ext cx="2232247" cy="14881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www.gloobal.net/gimages/2139p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882049"/>
            <a:ext cx="2746277" cy="20597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picadurasdemosquitos.com/static-picadurasdemosquitos.com/img/picaduras-garrapata-en-nino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493" y="2541043"/>
            <a:ext cx="1527994" cy="13749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/>
          <p:cNvSpPr txBox="1"/>
          <p:nvPr/>
        </p:nvSpPr>
        <p:spPr>
          <a:xfrm>
            <a:off x="397830" y="1252335"/>
            <a:ext cx="3456000" cy="504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Candara" panose="020E0502030303020204" pitchFamily="34" charset="0"/>
              </a:rPr>
              <a:t>Cambios socio - culturales</a:t>
            </a:r>
            <a:endParaRPr lang="es-MX" sz="2000" b="1" dirty="0">
              <a:latin typeface="Candara" panose="020E0502030303020204" pitchFamily="34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1151205" y="2014648"/>
            <a:ext cx="4272452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Candara" panose="020E0502030303020204" pitchFamily="34" charset="0"/>
              </a:rPr>
              <a:t>Hacinamiento</a:t>
            </a:r>
          </a:p>
          <a:p>
            <a:pPr algn="ctr"/>
            <a:r>
              <a:rPr lang="es-MX" sz="2000" b="1" dirty="0" smtClean="0">
                <a:latin typeface="Candara" panose="020E0502030303020204" pitchFamily="34" charset="0"/>
              </a:rPr>
              <a:t>(calles sin pavimentar, maleza)</a:t>
            </a:r>
            <a:endParaRPr lang="es-MX" sz="2000" b="1" dirty="0">
              <a:latin typeface="Candara" panose="020E0502030303020204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93586" y="3030194"/>
            <a:ext cx="6760970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latin typeface="Candara" panose="020E0502030303020204" pitchFamily="34" charset="0"/>
              </a:rPr>
              <a:t>Malos hábitos de higiene y la convivencia con perros infestados de garrapatas</a:t>
            </a:r>
            <a:endParaRPr lang="es-MX" b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61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" t="3778" r="10001" b="755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494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Título"/>
          <p:cNvSpPr txBox="1">
            <a:spLocks/>
          </p:cNvSpPr>
          <p:nvPr/>
        </p:nvSpPr>
        <p:spPr>
          <a:xfrm>
            <a:off x="457200" y="116632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3600" b="1" smtClean="0">
                <a:solidFill>
                  <a:schemeClr val="tx2"/>
                </a:solidFill>
              </a:rPr>
              <a:t>Cadena epidemiológica de </a:t>
            </a:r>
            <a:br>
              <a:rPr lang="es-MX" sz="3600" b="1" smtClean="0">
                <a:solidFill>
                  <a:schemeClr val="tx2"/>
                </a:solidFill>
              </a:rPr>
            </a:br>
            <a:r>
              <a:rPr lang="es-MX" sz="3600" b="1" i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Rickettsia rickettsii</a:t>
            </a:r>
            <a:endParaRPr lang="es-MX" sz="36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2 Grupo"/>
          <p:cNvGrpSpPr/>
          <p:nvPr/>
        </p:nvGrpSpPr>
        <p:grpSpPr>
          <a:xfrm>
            <a:off x="755576" y="1753071"/>
            <a:ext cx="7632848" cy="4761820"/>
            <a:chOff x="755576" y="1484784"/>
            <a:chExt cx="7632848" cy="4761820"/>
          </a:xfrm>
        </p:grpSpPr>
        <p:graphicFrame>
          <p:nvGraphicFramePr>
            <p:cNvPr id="4" name="3 Diagrama"/>
            <p:cNvGraphicFramePr/>
            <p:nvPr>
              <p:extLst>
                <p:ext uri="{D42A27DB-BD31-4B8C-83A1-F6EECF244321}">
                  <p14:modId xmlns:p14="http://schemas.microsoft.com/office/powerpoint/2010/main" val="585595633"/>
                </p:ext>
              </p:extLst>
            </p:nvPr>
          </p:nvGraphicFramePr>
          <p:xfrm>
            <a:off x="1619672" y="1772816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4 CuadroTexto"/>
            <p:cNvSpPr txBox="1"/>
            <p:nvPr/>
          </p:nvSpPr>
          <p:spPr>
            <a:xfrm>
              <a:off x="3684240" y="1484784"/>
              <a:ext cx="196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i="1" dirty="0" err="1" smtClean="0"/>
                <a:t>Rickettsia</a:t>
              </a:r>
              <a:r>
                <a:rPr lang="es-MX" i="1" dirty="0" smtClean="0"/>
                <a:t> </a:t>
              </a:r>
              <a:r>
                <a:rPr lang="es-MX" i="1" dirty="0" err="1" smtClean="0"/>
                <a:t>rickettsii</a:t>
              </a:r>
              <a:endParaRPr lang="es-MX" dirty="0"/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6824479" y="2815626"/>
              <a:ext cx="115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Perros</a:t>
              </a:r>
              <a:endParaRPr lang="es-MX" dirty="0"/>
            </a:p>
          </p:txBody>
        </p:sp>
        <p:sp>
          <p:nvSpPr>
            <p:cNvPr id="7" name="6 Rectángulo"/>
            <p:cNvSpPr/>
            <p:nvPr/>
          </p:nvSpPr>
          <p:spPr>
            <a:xfrm>
              <a:off x="6943348" y="4257023"/>
              <a:ext cx="14450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dirty="0" smtClean="0"/>
                <a:t>Garrapata</a:t>
              </a:r>
              <a:endParaRPr lang="es-MX" dirty="0"/>
            </a:p>
          </p:txBody>
        </p:sp>
        <p:sp>
          <p:nvSpPr>
            <p:cNvPr id="8" name="7 Rectángulo"/>
            <p:cNvSpPr/>
            <p:nvPr/>
          </p:nvSpPr>
          <p:spPr>
            <a:xfrm>
              <a:off x="971600" y="4292276"/>
              <a:ext cx="13375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dirty="0" smtClean="0"/>
                <a:t>Garrapata</a:t>
              </a:r>
              <a:endParaRPr lang="es-MX" dirty="0"/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755576" y="2512641"/>
              <a:ext cx="17158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 smtClean="0"/>
                <a:t>Perros y ocasionalmente el hombre</a:t>
              </a:r>
              <a:endParaRPr lang="es-MX" dirty="0"/>
            </a:p>
          </p:txBody>
        </p:sp>
        <p:sp>
          <p:nvSpPr>
            <p:cNvPr id="10" name="9 Rectángulo"/>
            <p:cNvSpPr/>
            <p:nvPr/>
          </p:nvSpPr>
          <p:spPr>
            <a:xfrm>
              <a:off x="3671727" y="5877272"/>
              <a:ext cx="199189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MX" dirty="0" smtClean="0"/>
                <a:t>Percutánea</a:t>
              </a: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85184"/>
            <a:ext cx="1848969" cy="141391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/>
          <a:srcRect l="21295" r="20142" b="36338"/>
          <a:stretch>
            <a:fillRect/>
          </a:stretch>
        </p:blipFill>
        <p:spPr bwMode="auto">
          <a:xfrm>
            <a:off x="8028384" y="4725144"/>
            <a:ext cx="79208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Resultado de imagen para garrapatas en perros"/>
          <p:cNvPicPr>
            <a:picLocks noChangeAspect="1" noChangeArrowheads="1"/>
          </p:cNvPicPr>
          <p:nvPr/>
        </p:nvPicPr>
        <p:blipFill>
          <a:blip r:embed="rId9" cstate="print"/>
          <a:srcRect l="14040" t="9622" r="15761" b="10656"/>
          <a:stretch>
            <a:fillRect/>
          </a:stretch>
        </p:blipFill>
        <p:spPr bwMode="auto">
          <a:xfrm>
            <a:off x="6948264" y="908720"/>
            <a:ext cx="2113062" cy="1885502"/>
          </a:xfrm>
          <a:prstGeom prst="rect">
            <a:avLst/>
          </a:prstGeom>
          <a:noFill/>
        </p:spPr>
      </p:pic>
      <p:pic>
        <p:nvPicPr>
          <p:cNvPr id="14" name="Picture 3" descr="E:\Fotos\Garrapatas\DSCF2445.JPG"/>
          <p:cNvPicPr>
            <a:picLocks noChangeAspect="1" noChangeArrowheads="1"/>
          </p:cNvPicPr>
          <p:nvPr/>
        </p:nvPicPr>
        <p:blipFill>
          <a:blip r:embed="rId10" cstate="print"/>
          <a:srcRect l="17800" t="15350" r="17801" b="9051"/>
          <a:stretch>
            <a:fillRect/>
          </a:stretch>
        </p:blipFill>
        <p:spPr bwMode="auto">
          <a:xfrm>
            <a:off x="251520" y="332656"/>
            <a:ext cx="1584176" cy="24795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923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3095625" y="4221088"/>
            <a:ext cx="6048375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2400" dirty="0" smtClean="0">
                <a:cs typeface="Arial" pitchFamily="34" charset="0"/>
              </a:rPr>
              <a:t>relacionadas </a:t>
            </a:r>
            <a:r>
              <a:rPr lang="es-MX" sz="2400" dirty="0">
                <a:cs typeface="Arial" pitchFamily="34" charset="0"/>
              </a:rPr>
              <a:t>con las condiciones medio ambientales.</a:t>
            </a:r>
          </a:p>
          <a:p>
            <a:pPr marL="355600" indent="-355600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2400" dirty="0">
                <a:cs typeface="Arial" pitchFamily="34" charset="0"/>
              </a:rPr>
              <a:t>Presentan la capacidad de entrar en periodos de latencia lo que les permite persistir en el ambiente largos periodos de tiempo sin alimentarse . </a:t>
            </a:r>
          </a:p>
        </p:txBody>
      </p:sp>
      <p:pic>
        <p:nvPicPr>
          <p:cNvPr id="3" name="Picture 14" descr="ticks_1_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772816"/>
            <a:ext cx="266541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0" y="1341438"/>
            <a:ext cx="56896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66700" indent="-266700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2400" dirty="0" smtClean="0">
                <a:ea typeface="BatangChe" pitchFamily="49" charset="-127"/>
              </a:rPr>
              <a:t>En México se encuentra distribuida en todo el territorio nacional.</a:t>
            </a:r>
          </a:p>
          <a:p>
            <a:pPr marL="355600" indent="-355600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2400" dirty="0" smtClean="0">
                <a:cs typeface="Arial" pitchFamily="34" charset="0"/>
              </a:rPr>
              <a:t>Con </a:t>
            </a:r>
            <a:r>
              <a:rPr lang="es-MX" sz="2400" dirty="0">
                <a:cs typeface="Arial" pitchFamily="34" charset="0"/>
              </a:rPr>
              <a:t>una ingesta completa, aumenta hasta 100 veces su peso.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1233488" y="103188"/>
            <a:ext cx="5903912" cy="504825"/>
          </a:xfrm>
          <a:prstGeom prst="rect">
            <a:avLst/>
          </a:prstGeom>
        </p:spPr>
        <p:txBody>
          <a:bodyPr rIns="132080"/>
          <a:lstStyle/>
          <a:p>
            <a:pPr marL="39688" algn="ctr">
              <a:defRPr/>
            </a:pPr>
            <a:r>
              <a:rPr lang="es-MX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 Bold" charset="0"/>
              </a:rPr>
              <a:t>GENERALIDADES DE LAS GARRAPATAS</a:t>
            </a:r>
            <a:endParaRPr lang="en-US" sz="2000" b="1" kern="0" dirty="0">
              <a:solidFill>
                <a:schemeClr val="bg1"/>
              </a:solidFill>
              <a:latin typeface="+mj-lt"/>
              <a:ea typeface="+mj-ea"/>
              <a:cs typeface="+mj-cs"/>
              <a:sym typeface="Calibri Bold" charset="0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323528" y="188640"/>
            <a:ext cx="5040560" cy="504825"/>
          </a:xfrm>
          <a:prstGeom prst="rect">
            <a:avLst/>
          </a:prstGeom>
        </p:spPr>
        <p:txBody>
          <a:bodyPr rIns="132080"/>
          <a:lstStyle/>
          <a:p>
            <a:pPr marL="39688" algn="ctr">
              <a:defRPr/>
            </a:pPr>
            <a:r>
              <a:rPr lang="es-MX" sz="3200" b="1" i="1" dirty="0">
                <a:solidFill>
                  <a:schemeClr val="tx2"/>
                </a:solidFill>
                <a:latin typeface="+mj-lt"/>
                <a:ea typeface="+mj-ea"/>
                <a:cs typeface="+mj-cs"/>
                <a:sym typeface="Calibri Bold" charset="0"/>
              </a:rPr>
              <a:t>Rhipicephalus sanguineus</a:t>
            </a:r>
          </a:p>
          <a:p>
            <a:pPr marL="39688" algn="ctr">
              <a:defRPr/>
            </a:pPr>
            <a:endParaRPr lang="en-US" b="1" kern="0" dirty="0">
              <a:latin typeface="+mj-lt"/>
              <a:ea typeface="+mj-ea"/>
              <a:cs typeface="+mj-cs"/>
              <a:sym typeface="Calibri Bold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4319588" y="908720"/>
            <a:ext cx="4824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altLang="en-US" sz="2400" b="1" dirty="0">
                <a:solidFill>
                  <a:srgbClr val="990000"/>
                </a:solidFill>
                <a:cs typeface="Arial" pitchFamily="34" charset="0"/>
              </a:rPr>
              <a:t>“</a:t>
            </a:r>
            <a:r>
              <a:rPr lang="es-MX" sz="2400" b="1" dirty="0">
                <a:solidFill>
                  <a:srgbClr val="990000"/>
                </a:solidFill>
                <a:cs typeface="Arial" pitchFamily="34" charset="0"/>
              </a:rPr>
              <a:t>La garrapata café del perro</a:t>
            </a:r>
            <a:r>
              <a:rPr lang="es-MX" altLang="en-US" sz="2400" b="1" dirty="0">
                <a:solidFill>
                  <a:srgbClr val="990000"/>
                </a:solidFill>
                <a:cs typeface="Arial" pitchFamily="34" charset="0"/>
              </a:rPr>
              <a:t>”</a:t>
            </a:r>
            <a:endParaRPr lang="es-MX" sz="2400" b="1" dirty="0">
              <a:solidFill>
                <a:srgbClr val="990000"/>
              </a:solidFill>
              <a:cs typeface="Arial" pitchFamily="34" charset="0"/>
            </a:endParaRPr>
          </a:p>
        </p:txBody>
      </p:sp>
      <p:pic>
        <p:nvPicPr>
          <p:cNvPr id="8" name="Picture 6" descr="p187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437112"/>
            <a:ext cx="267706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3111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5550" t="24234" r="53344" b="24667"/>
          <a:stretch>
            <a:fillRect/>
          </a:stretch>
        </p:blipFill>
        <p:spPr bwMode="auto">
          <a:xfrm>
            <a:off x="3839096" y="1412776"/>
            <a:ext cx="4909367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51520" y="1700808"/>
            <a:ext cx="345638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700" dirty="0">
                <a:cs typeface="Arial" pitchFamily="34" charset="0"/>
              </a:rPr>
              <a:t>Su huésped primario es el perro y en todas las etapas del ciclo de vida se alimentan de éste; sin embargo, se </a:t>
            </a:r>
            <a:r>
              <a:rPr lang="es-MX" sz="2700" dirty="0" smtClean="0">
                <a:cs typeface="Arial" pitchFamily="34" charset="0"/>
              </a:rPr>
              <a:t>puede alimentar </a:t>
            </a:r>
            <a:r>
              <a:rPr lang="es-MX" sz="2700" dirty="0">
                <a:cs typeface="Arial" pitchFamily="34" charset="0"/>
              </a:rPr>
              <a:t>de otros animales más pequeños y del humano.</a:t>
            </a:r>
          </a:p>
        </p:txBody>
      </p:sp>
    </p:spTree>
    <p:extLst>
      <p:ext uri="{BB962C8B-B14F-4D97-AF65-F5344CB8AC3E}">
        <p14:creationId xmlns:p14="http://schemas.microsoft.com/office/powerpoint/2010/main" val="257171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8189" y="956982"/>
            <a:ext cx="3506183" cy="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040" y="1350996"/>
            <a:ext cx="8768314" cy="4905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9254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60267" y="800129"/>
            <a:ext cx="6512816" cy="536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365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1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4000" b="1" dirty="0" smtClean="0"/>
              <a:t>¿Qué es la Rickettsiosis?</a:t>
            </a:r>
            <a:endParaRPr lang="es-MX" sz="4000" b="1" dirty="0"/>
          </a:p>
        </p:txBody>
      </p:sp>
      <p:sp>
        <p:nvSpPr>
          <p:cNvPr id="5" name="4 Marcador de contenido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es-MX" smtClean="0"/>
              <a:t>Es una enfermedad zoonótica causada por un microorganismo que comparte características tanto de las bacterias como de los virus. </a:t>
            </a:r>
          </a:p>
          <a:p>
            <a:pPr marL="0" indent="0" algn="just">
              <a:buFont typeface="Arial" pitchFamily="34" charset="0"/>
              <a:buNone/>
            </a:pPr>
            <a:endParaRPr lang="es-MX" smtClean="0"/>
          </a:p>
          <a:p>
            <a:pPr marL="0" indent="0" algn="just">
              <a:buFont typeface="Arial" pitchFamily="34" charset="0"/>
              <a:buNone/>
            </a:pPr>
            <a:r>
              <a:rPr lang="es-MX" smtClean="0"/>
              <a:t>Son transmitidas por diversos ectoparásitos a su huésped primario, los cuales, suelen ser animales domésticos, silvestres y accidentalmente al hombre.</a:t>
            </a:r>
          </a:p>
          <a:p>
            <a:pPr>
              <a:buFont typeface="Arial" pitchFamily="34" charset="0"/>
              <a:buNone/>
            </a:pPr>
            <a:endParaRPr lang="es-MX" smtClean="0"/>
          </a:p>
          <a:p>
            <a:pPr marL="0" indent="0" algn="ctr">
              <a:buFont typeface="Arial" pitchFamily="34" charset="0"/>
              <a:buNone/>
            </a:pPr>
            <a:r>
              <a:rPr lang="es-MX" b="1" smtClean="0"/>
              <a:t>No se transmiten directamente de persona a persona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1868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67544" y="41379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3600" b="1" smtClean="0"/>
              <a:t>Material de apoyo:</a:t>
            </a:r>
            <a:endParaRPr lang="es-MX" sz="3600" b="1" dirty="0"/>
          </a:p>
        </p:txBody>
      </p:sp>
      <p:sp>
        <p:nvSpPr>
          <p:cNvPr id="3" name="2 Cheurón"/>
          <p:cNvSpPr/>
          <p:nvPr/>
        </p:nvSpPr>
        <p:spPr>
          <a:xfrm>
            <a:off x="1115616" y="2276872"/>
            <a:ext cx="7488832" cy="864096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solidFill>
                  <a:schemeClr val="tx1"/>
                </a:solidFill>
              </a:rPr>
              <a:t>NOM -032-</a:t>
            </a:r>
            <a:r>
              <a:rPr lang="es-MX" sz="2400" b="1" dirty="0" err="1" smtClean="0">
                <a:solidFill>
                  <a:schemeClr val="tx1"/>
                </a:solidFill>
              </a:rPr>
              <a:t>SSA2</a:t>
            </a:r>
            <a:r>
              <a:rPr lang="es-MX" sz="2400" b="1" dirty="0" smtClean="0">
                <a:solidFill>
                  <a:schemeClr val="tx1"/>
                </a:solidFill>
              </a:rPr>
              <a:t>-2010 RICKETTSIA</a:t>
            </a:r>
            <a:endParaRPr lang="es-MX" sz="2400" b="1" dirty="0">
              <a:solidFill>
                <a:schemeClr val="tx1"/>
              </a:solidFill>
            </a:endParaRPr>
          </a:p>
        </p:txBody>
      </p:sp>
      <p:sp>
        <p:nvSpPr>
          <p:cNvPr id="4" name="3 Cheurón"/>
          <p:cNvSpPr/>
          <p:nvPr/>
        </p:nvSpPr>
        <p:spPr>
          <a:xfrm>
            <a:off x="1115616" y="3717032"/>
            <a:ext cx="7488832" cy="772664"/>
          </a:xfrm>
          <a:prstGeom prst="chevron">
            <a:avLst/>
          </a:prstGeom>
          <a:solidFill>
            <a:srgbClr val="AC75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NOM -017-</a:t>
            </a:r>
            <a:r>
              <a:rPr lang="es-MX" sz="2400" b="1" dirty="0" err="1" smtClean="0">
                <a:solidFill>
                  <a:schemeClr val="bg1"/>
                </a:solidFill>
              </a:rPr>
              <a:t>SSA</a:t>
            </a:r>
            <a:r>
              <a:rPr lang="es-MX" sz="2400" b="1" dirty="0" smtClean="0">
                <a:solidFill>
                  <a:schemeClr val="bg1"/>
                </a:solidFill>
              </a:rPr>
              <a:t>-2012 PARA LA VIGILANCIA EPIDEMIOLÓGICA</a:t>
            </a:r>
            <a:endParaRPr lang="es-MX" sz="2400" b="1" dirty="0">
              <a:solidFill>
                <a:schemeClr val="bg1"/>
              </a:solidFill>
            </a:endParaRPr>
          </a:p>
        </p:txBody>
      </p:sp>
      <p:sp>
        <p:nvSpPr>
          <p:cNvPr id="5" name="4 Cheurón"/>
          <p:cNvSpPr/>
          <p:nvPr/>
        </p:nvSpPr>
        <p:spPr>
          <a:xfrm>
            <a:off x="1187624" y="5032600"/>
            <a:ext cx="7488832" cy="844672"/>
          </a:xfrm>
          <a:prstGeom prst="chevron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solidFill>
                  <a:schemeClr val="bg1"/>
                </a:solidFill>
              </a:rPr>
              <a:t>GUÍA DE PRACTICA CLÍNICA PARA RICKETTSIOSIS</a:t>
            </a:r>
            <a:endParaRPr lang="es-MX" sz="2400" b="1" dirty="0">
              <a:solidFill>
                <a:schemeClr val="bg1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964791" y="5517232"/>
            <a:ext cx="1273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</a:rPr>
              <a:t>(SS-597-13)</a:t>
            </a:r>
          </a:p>
        </p:txBody>
      </p:sp>
    </p:spTree>
    <p:extLst>
      <p:ext uri="{BB962C8B-B14F-4D97-AF65-F5344CB8AC3E}">
        <p14:creationId xmlns:p14="http://schemas.microsoft.com/office/powerpoint/2010/main" val="113014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688" y="908720"/>
            <a:ext cx="6095681" cy="442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3224676" y="5364928"/>
            <a:ext cx="2725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GRACIAS</a:t>
            </a:r>
            <a:endParaRPr lang="es-ES" sz="5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552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6"/>
          <p:cNvGraphicFramePr/>
          <p:nvPr>
            <p:extLst>
              <p:ext uri="{D42A27DB-BD31-4B8C-83A1-F6EECF244321}">
                <p14:modId xmlns:p14="http://schemas.microsoft.com/office/powerpoint/2010/main" val="4185414321"/>
              </p:ext>
            </p:extLst>
          </p:nvPr>
        </p:nvGraphicFramePr>
        <p:xfrm>
          <a:off x="-396552" y="1831733"/>
          <a:ext cx="912017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1 Título"/>
          <p:cNvSpPr txBox="1">
            <a:spLocks/>
          </p:cNvSpPr>
          <p:nvPr/>
        </p:nvSpPr>
        <p:spPr>
          <a:xfrm>
            <a:off x="2267744" y="260648"/>
            <a:ext cx="6563072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MX" sz="3200" b="1" smtClean="0"/>
              <a:t>Rickettsiosis.</a:t>
            </a:r>
            <a:br>
              <a:rPr lang="es-MX" sz="3200" b="1" smtClean="0"/>
            </a:br>
            <a:r>
              <a:rPr lang="es-MX" sz="3200" b="1" smtClean="0"/>
              <a:t>De mayor interés en salud publica.</a:t>
            </a:r>
            <a:endParaRPr lang="es-MX" sz="32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25493"/>
            <a:ext cx="1307529" cy="12764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53" y="1823824"/>
            <a:ext cx="1224136" cy="121699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Rectángulo 9"/>
          <p:cNvSpPr/>
          <p:nvPr/>
        </p:nvSpPr>
        <p:spPr>
          <a:xfrm>
            <a:off x="1116525" y="6369650"/>
            <a:ext cx="76986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MX" sz="1000" b="1" dirty="0" smtClean="0"/>
              <a:t>FUENTE: http</a:t>
            </a:r>
            <a:r>
              <a:rPr lang="es-MX" sz="1000" b="1" dirty="0"/>
              <a:t>://www.who.int/mediacentre/factsheets/fs387/es/</a:t>
            </a:r>
          </a:p>
        </p:txBody>
      </p:sp>
      <p:pic>
        <p:nvPicPr>
          <p:cNvPr id="9" name="Imagen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5840" y="4691150"/>
            <a:ext cx="1316145" cy="120458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25047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69" r="36077" b="23641"/>
          <a:stretch/>
        </p:blipFill>
        <p:spPr bwMode="auto">
          <a:xfrm>
            <a:off x="179512" y="1338453"/>
            <a:ext cx="8964488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627784" y="322183"/>
            <a:ext cx="385746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 smtClean="0"/>
              <a:t>RICKETTSIA PROWASEKII</a:t>
            </a:r>
          </a:p>
          <a:p>
            <a:pPr algn="ctr"/>
            <a:r>
              <a:rPr lang="es-MX" sz="2400" dirty="0" smtClean="0"/>
              <a:t>(tifus epidémico)</a:t>
            </a:r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val="320937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5" t="27690" r="3216" b="2554"/>
          <a:stretch/>
        </p:blipFill>
        <p:spPr bwMode="auto">
          <a:xfrm>
            <a:off x="323528" y="1772815"/>
            <a:ext cx="8744765" cy="496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091323" y="692696"/>
            <a:ext cx="343459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3200" b="1" dirty="0" smtClean="0"/>
              <a:t>RICKETTSIA TYPHI</a:t>
            </a:r>
          </a:p>
          <a:p>
            <a:pPr lvl="0" algn="ctr"/>
            <a:r>
              <a:rPr lang="es-MX" sz="2400" dirty="0" smtClean="0"/>
              <a:t>(tifus </a:t>
            </a:r>
            <a:r>
              <a:rPr lang="es-MX" sz="2400" dirty="0" err="1" smtClean="0"/>
              <a:t>murino</a:t>
            </a:r>
            <a:r>
              <a:rPr lang="es-MX" sz="2400" dirty="0" smtClean="0"/>
              <a:t> o endémico)</a:t>
            </a:r>
          </a:p>
          <a:p>
            <a:pPr algn="ctr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0923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" t="27263" r="12220"/>
          <a:stretch/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350023" y="116632"/>
            <a:ext cx="638386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800" b="1" dirty="0" smtClean="0"/>
              <a:t>RICKETTSIA RICKETTSI</a:t>
            </a:r>
          </a:p>
          <a:p>
            <a:pPr algn="ctr"/>
            <a:r>
              <a:rPr lang="es-MX" sz="2400" dirty="0" smtClean="0"/>
              <a:t>FIEBREMANCHADA  DE LAS MONTAÑAS ROCOSAS</a:t>
            </a:r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val="323871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" t="27593" r="4599" b="8588"/>
          <a:stretch/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627784" y="201935"/>
            <a:ext cx="4796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smtClean="0"/>
              <a:t>DEFINICION OPERACIONAL DE CASO</a:t>
            </a:r>
            <a:endParaRPr lang="es-MX" sz="2400" b="1" dirty="0"/>
          </a:p>
        </p:txBody>
      </p:sp>
    </p:spTree>
    <p:extLst>
      <p:ext uri="{BB962C8B-B14F-4D97-AF65-F5344CB8AC3E}">
        <p14:creationId xmlns:p14="http://schemas.microsoft.com/office/powerpoint/2010/main" val="167095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1038</Words>
  <Application>Microsoft Office PowerPoint</Application>
  <PresentationFormat>Presentación en pantalla (4:3)</PresentationFormat>
  <Paragraphs>173</Paragraphs>
  <Slides>41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41</vt:i4>
      </vt:variant>
    </vt:vector>
  </HeadingPairs>
  <TitlesOfParts>
    <vt:vector size="53" baseType="lpstr">
      <vt:lpstr>Arial</vt:lpstr>
      <vt:lpstr>BatangChe</vt:lpstr>
      <vt:lpstr>Calibri</vt:lpstr>
      <vt:lpstr>Calibri Bold</vt:lpstr>
      <vt:lpstr>Candara</vt:lpstr>
      <vt:lpstr>Century Gothic</vt:lpstr>
      <vt:lpstr>News Gothic MT</vt:lpstr>
      <vt:lpstr>Soberana Sans</vt:lpstr>
      <vt:lpstr>Tahoma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Zoonosis</dc:creator>
  <cp:lastModifiedBy>Usuario de Windows</cp:lastModifiedBy>
  <cp:revision>29</cp:revision>
  <dcterms:created xsi:type="dcterms:W3CDTF">2018-07-25T18:16:37Z</dcterms:created>
  <dcterms:modified xsi:type="dcterms:W3CDTF">2018-08-23T21:35:32Z</dcterms:modified>
</cp:coreProperties>
</file>